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5754" y="17747"/>
            <a:ext cx="7692491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6F2F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2394" y="1394205"/>
            <a:ext cx="6379210" cy="339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jpg"/><Relationship Id="rId5" Type="http://schemas.openxmlformats.org/officeDocument/2006/relationships/image" Target="../media/image15.png"/><Relationship Id="rId10" Type="http://schemas.openxmlformats.org/officeDocument/2006/relationships/image" Target="../media/image30.jpg"/><Relationship Id="rId4" Type="http://schemas.openxmlformats.org/officeDocument/2006/relationships/image" Target="../media/image4.png"/><Relationship Id="rId9" Type="http://schemas.openxmlformats.org/officeDocument/2006/relationships/hyperlink" Target="http://justforhearts.org/energy-drink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6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17.jpg"/><Relationship Id="rId2" Type="http://schemas.openxmlformats.org/officeDocument/2006/relationships/image" Target="../media/image15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7.jpg"/><Relationship Id="rId4" Type="http://schemas.openxmlformats.org/officeDocument/2006/relationships/image" Target="../media/image4.png"/><Relationship Id="rId9" Type="http://schemas.openxmlformats.org/officeDocument/2006/relationships/hyperlink" Target="http://justforhearts.org/energy-drinks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.png"/><Relationship Id="rId7" Type="http://schemas.openxmlformats.org/officeDocument/2006/relationships/image" Target="../media/image4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7.jpg"/><Relationship Id="rId4" Type="http://schemas.openxmlformats.org/officeDocument/2006/relationships/image" Target="../media/image4.png"/><Relationship Id="rId9" Type="http://schemas.openxmlformats.org/officeDocument/2006/relationships/hyperlink" Target="http://justforhearts.org/importance-of-hydration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hyperlink" Target="http://www.justforhearts.org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Nutrition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12" Type="http://schemas.openxmlformats.org/officeDocument/2006/relationships/image" Target="../media/image2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://justforhearts.org/olympic-game-table-tennis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7.jpg"/><Relationship Id="rId4" Type="http://schemas.openxmlformats.org/officeDocument/2006/relationships/image" Target="../media/image4.png"/><Relationship Id="rId9" Type="http://schemas.openxmlformats.org/officeDocument/2006/relationships/hyperlink" Target="http://justforhearts.org/foods-to-boost-your-fitness-leve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7.jpg"/><Relationship Id="rId4" Type="http://schemas.openxmlformats.org/officeDocument/2006/relationships/image" Target="../media/image4.png"/><Relationship Id="rId9" Type="http://schemas.openxmlformats.org/officeDocument/2006/relationships/hyperlink" Target="http://justforhearts.org/creatine-supplement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54" y="17747"/>
            <a:ext cx="7692491" cy="6001643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Sports Nutrition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Prepared By : Ms </a:t>
            </a:r>
            <a:r>
              <a:rPr lang="en-GB" dirty="0" err="1" smtClean="0"/>
              <a:t>Saman</a:t>
            </a:r>
            <a:r>
              <a:rPr lang="en-GB" dirty="0" smtClean="0"/>
              <a:t> </a:t>
            </a:r>
            <a:r>
              <a:rPr lang="en-GB" dirty="0" err="1" smtClean="0"/>
              <a:t>Junaid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For Semester V </a:t>
            </a:r>
            <a:br>
              <a:rPr lang="en-GB" dirty="0" smtClean="0"/>
            </a:br>
            <a:r>
              <a:rPr lang="en-GB" dirty="0" smtClean="0"/>
              <a:t>Date: 20</a:t>
            </a:r>
            <a:r>
              <a:rPr lang="en-GB" baseline="30000" dirty="0" smtClean="0"/>
              <a:t>th</a:t>
            </a:r>
            <a:r>
              <a:rPr lang="en-GB" dirty="0" smtClean="0"/>
              <a:t> Sep 2020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394" y="1394205"/>
            <a:ext cx="6379210" cy="3693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3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2825" y="0"/>
            <a:ext cx="1905" cy="3119755"/>
          </a:xfrm>
          <a:custGeom>
            <a:avLst/>
            <a:gdLst/>
            <a:ahLst/>
            <a:cxnLst/>
            <a:rect l="l" t="t" r="r" b="b"/>
            <a:pathLst>
              <a:path w="1905" h="3119755">
                <a:moveTo>
                  <a:pt x="0" y="3119653"/>
                </a:moveTo>
                <a:lnTo>
                  <a:pt x="1587" y="3119653"/>
                </a:lnTo>
                <a:lnTo>
                  <a:pt x="1587" y="0"/>
                </a:lnTo>
                <a:lnTo>
                  <a:pt x="0" y="0"/>
                </a:lnTo>
                <a:lnTo>
                  <a:pt x="0" y="31196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2825" y="3522853"/>
            <a:ext cx="1905" cy="1115695"/>
          </a:xfrm>
          <a:custGeom>
            <a:avLst/>
            <a:gdLst/>
            <a:ahLst/>
            <a:cxnLst/>
            <a:rect l="l" t="t" r="r" b="b"/>
            <a:pathLst>
              <a:path w="1905" h="1115695">
                <a:moveTo>
                  <a:pt x="0" y="1115085"/>
                </a:moveTo>
                <a:lnTo>
                  <a:pt x="1587" y="1115085"/>
                </a:lnTo>
                <a:lnTo>
                  <a:pt x="1587" y="0"/>
                </a:lnTo>
                <a:lnTo>
                  <a:pt x="0" y="0"/>
                </a:lnTo>
                <a:lnTo>
                  <a:pt x="0" y="11150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825" y="5041138"/>
            <a:ext cx="1905" cy="1287145"/>
          </a:xfrm>
          <a:custGeom>
            <a:avLst/>
            <a:gdLst/>
            <a:ahLst/>
            <a:cxnLst/>
            <a:rect l="l" t="t" r="r" b="b"/>
            <a:pathLst>
              <a:path w="1905" h="1287145">
                <a:moveTo>
                  <a:pt x="0" y="1286522"/>
                </a:moveTo>
                <a:lnTo>
                  <a:pt x="1587" y="1286522"/>
                </a:lnTo>
                <a:lnTo>
                  <a:pt x="1587" y="0"/>
                </a:lnTo>
                <a:lnTo>
                  <a:pt x="0" y="0"/>
                </a:lnTo>
                <a:lnTo>
                  <a:pt x="0" y="12865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2825" y="6730860"/>
            <a:ext cx="1905" cy="127635"/>
          </a:xfrm>
          <a:custGeom>
            <a:avLst/>
            <a:gdLst/>
            <a:ahLst/>
            <a:cxnLst/>
            <a:rect l="l" t="t" r="r" b="b"/>
            <a:pathLst>
              <a:path w="1905" h="127634">
                <a:moveTo>
                  <a:pt x="0" y="127139"/>
                </a:moveTo>
                <a:lnTo>
                  <a:pt x="1587" y="127139"/>
                </a:lnTo>
                <a:lnTo>
                  <a:pt x="1587" y="0"/>
                </a:lnTo>
                <a:lnTo>
                  <a:pt x="0" y="0"/>
                </a:lnTo>
                <a:lnTo>
                  <a:pt x="0" y="1271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50925" y="0"/>
            <a:ext cx="0" cy="3119755"/>
          </a:xfrm>
          <a:custGeom>
            <a:avLst/>
            <a:gdLst/>
            <a:ahLst/>
            <a:cxnLst/>
            <a:rect l="l" t="t" r="r" b="b"/>
            <a:pathLst>
              <a:path h="3119755">
                <a:moveTo>
                  <a:pt x="0" y="0"/>
                </a:moveTo>
                <a:lnTo>
                  <a:pt x="0" y="3119653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50925" y="3522853"/>
            <a:ext cx="0" cy="1115695"/>
          </a:xfrm>
          <a:custGeom>
            <a:avLst/>
            <a:gdLst/>
            <a:ahLst/>
            <a:cxnLst/>
            <a:rect l="l" t="t" r="r" b="b"/>
            <a:pathLst>
              <a:path h="1115695">
                <a:moveTo>
                  <a:pt x="0" y="0"/>
                </a:moveTo>
                <a:lnTo>
                  <a:pt x="0" y="1115085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0925" y="5041138"/>
            <a:ext cx="0" cy="1287145"/>
          </a:xfrm>
          <a:custGeom>
            <a:avLst/>
            <a:gdLst/>
            <a:ahLst/>
            <a:cxnLst/>
            <a:rect l="l" t="t" r="r" b="b"/>
            <a:pathLst>
              <a:path h="1287145">
                <a:moveTo>
                  <a:pt x="0" y="0"/>
                </a:moveTo>
                <a:lnTo>
                  <a:pt x="0" y="1286522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0925" y="6730860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4">
                <a:moveTo>
                  <a:pt x="0" y="0"/>
                </a:moveTo>
                <a:lnTo>
                  <a:pt x="0" y="127139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1916" y="260604"/>
            <a:ext cx="2293620" cy="7528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7947" y="882396"/>
            <a:ext cx="1781555" cy="147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146759" y="383489"/>
            <a:ext cx="17037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9"/>
              </a:rPr>
              <a:t>FLUIDS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48308" y="1086357"/>
            <a:ext cx="32556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Exercise and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Sports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4800" y="3119653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800" y="3119653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7290" y="1926335"/>
            <a:ext cx="6829425" cy="1430020"/>
          </a:xfrm>
          <a:custGeom>
            <a:avLst/>
            <a:gdLst/>
            <a:ahLst/>
            <a:cxnLst/>
            <a:rect l="l" t="t" r="r" b="b"/>
            <a:pathLst>
              <a:path w="6829425" h="1430020">
                <a:moveTo>
                  <a:pt x="6591084" y="0"/>
                </a:moveTo>
                <a:lnTo>
                  <a:pt x="238251" y="0"/>
                </a:lnTo>
                <a:lnTo>
                  <a:pt x="190235" y="4840"/>
                </a:lnTo>
                <a:lnTo>
                  <a:pt x="145512" y="18724"/>
                </a:lnTo>
                <a:lnTo>
                  <a:pt x="105042" y="40692"/>
                </a:lnTo>
                <a:lnTo>
                  <a:pt x="69781" y="69786"/>
                </a:lnTo>
                <a:lnTo>
                  <a:pt x="40689" y="105047"/>
                </a:lnTo>
                <a:lnTo>
                  <a:pt x="18722" y="145518"/>
                </a:lnTo>
                <a:lnTo>
                  <a:pt x="4840" y="190239"/>
                </a:lnTo>
                <a:lnTo>
                  <a:pt x="0" y="238251"/>
                </a:lnTo>
                <a:lnTo>
                  <a:pt x="0" y="1191260"/>
                </a:lnTo>
                <a:lnTo>
                  <a:pt x="4840" y="1239272"/>
                </a:lnTo>
                <a:lnTo>
                  <a:pt x="18722" y="1283993"/>
                </a:lnTo>
                <a:lnTo>
                  <a:pt x="40689" y="1324464"/>
                </a:lnTo>
                <a:lnTo>
                  <a:pt x="69781" y="1359725"/>
                </a:lnTo>
                <a:lnTo>
                  <a:pt x="105042" y="1388819"/>
                </a:lnTo>
                <a:lnTo>
                  <a:pt x="145512" y="1410787"/>
                </a:lnTo>
                <a:lnTo>
                  <a:pt x="190235" y="1424671"/>
                </a:lnTo>
                <a:lnTo>
                  <a:pt x="238251" y="1429512"/>
                </a:lnTo>
                <a:lnTo>
                  <a:pt x="6591084" y="1429512"/>
                </a:lnTo>
                <a:lnTo>
                  <a:pt x="6639097" y="1424671"/>
                </a:lnTo>
                <a:lnTo>
                  <a:pt x="6683817" y="1410787"/>
                </a:lnTo>
                <a:lnTo>
                  <a:pt x="6724288" y="1388819"/>
                </a:lnTo>
                <a:lnTo>
                  <a:pt x="6759549" y="1359725"/>
                </a:lnTo>
                <a:lnTo>
                  <a:pt x="6788643" y="1324464"/>
                </a:lnTo>
                <a:lnTo>
                  <a:pt x="6810611" y="1283993"/>
                </a:lnTo>
                <a:lnTo>
                  <a:pt x="6824495" y="1239272"/>
                </a:lnTo>
                <a:lnTo>
                  <a:pt x="6829336" y="1191260"/>
                </a:lnTo>
                <a:lnTo>
                  <a:pt x="6829336" y="238251"/>
                </a:lnTo>
                <a:lnTo>
                  <a:pt x="6824495" y="190239"/>
                </a:lnTo>
                <a:lnTo>
                  <a:pt x="6810611" y="145518"/>
                </a:lnTo>
                <a:lnTo>
                  <a:pt x="6788643" y="105047"/>
                </a:lnTo>
                <a:lnTo>
                  <a:pt x="6759549" y="69786"/>
                </a:lnTo>
                <a:lnTo>
                  <a:pt x="6724288" y="40692"/>
                </a:lnTo>
                <a:lnTo>
                  <a:pt x="6683817" y="18724"/>
                </a:lnTo>
                <a:lnTo>
                  <a:pt x="6639097" y="4840"/>
                </a:lnTo>
                <a:lnTo>
                  <a:pt x="659108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7290" y="1926335"/>
            <a:ext cx="6829425" cy="1430020"/>
          </a:xfrm>
          <a:custGeom>
            <a:avLst/>
            <a:gdLst/>
            <a:ahLst/>
            <a:cxnLst/>
            <a:rect l="l" t="t" r="r" b="b"/>
            <a:pathLst>
              <a:path w="6829425" h="1430020">
                <a:moveTo>
                  <a:pt x="0" y="238251"/>
                </a:moveTo>
                <a:lnTo>
                  <a:pt x="4840" y="190239"/>
                </a:lnTo>
                <a:lnTo>
                  <a:pt x="18722" y="145518"/>
                </a:lnTo>
                <a:lnTo>
                  <a:pt x="40689" y="105047"/>
                </a:lnTo>
                <a:lnTo>
                  <a:pt x="69781" y="69786"/>
                </a:lnTo>
                <a:lnTo>
                  <a:pt x="105042" y="40692"/>
                </a:lnTo>
                <a:lnTo>
                  <a:pt x="145512" y="18724"/>
                </a:lnTo>
                <a:lnTo>
                  <a:pt x="190235" y="4840"/>
                </a:lnTo>
                <a:lnTo>
                  <a:pt x="238251" y="0"/>
                </a:lnTo>
                <a:lnTo>
                  <a:pt x="6591084" y="0"/>
                </a:lnTo>
                <a:lnTo>
                  <a:pt x="6639097" y="4840"/>
                </a:lnTo>
                <a:lnTo>
                  <a:pt x="6683817" y="18724"/>
                </a:lnTo>
                <a:lnTo>
                  <a:pt x="6724288" y="40692"/>
                </a:lnTo>
                <a:lnTo>
                  <a:pt x="6759549" y="69786"/>
                </a:lnTo>
                <a:lnTo>
                  <a:pt x="6788643" y="105047"/>
                </a:lnTo>
                <a:lnTo>
                  <a:pt x="6810611" y="145518"/>
                </a:lnTo>
                <a:lnTo>
                  <a:pt x="6824495" y="190239"/>
                </a:lnTo>
                <a:lnTo>
                  <a:pt x="6829336" y="238251"/>
                </a:lnTo>
                <a:lnTo>
                  <a:pt x="6829336" y="1191260"/>
                </a:lnTo>
                <a:lnTo>
                  <a:pt x="6824495" y="1239272"/>
                </a:lnTo>
                <a:lnTo>
                  <a:pt x="6810611" y="1283993"/>
                </a:lnTo>
                <a:lnTo>
                  <a:pt x="6788643" y="1324464"/>
                </a:lnTo>
                <a:lnTo>
                  <a:pt x="6759549" y="1359725"/>
                </a:lnTo>
                <a:lnTo>
                  <a:pt x="6724288" y="1388819"/>
                </a:lnTo>
                <a:lnTo>
                  <a:pt x="6683817" y="1410787"/>
                </a:lnTo>
                <a:lnTo>
                  <a:pt x="6639097" y="1424671"/>
                </a:lnTo>
                <a:lnTo>
                  <a:pt x="6591084" y="1429512"/>
                </a:lnTo>
                <a:lnTo>
                  <a:pt x="238251" y="1429512"/>
                </a:lnTo>
                <a:lnTo>
                  <a:pt x="190235" y="1424671"/>
                </a:lnTo>
                <a:lnTo>
                  <a:pt x="145512" y="1410787"/>
                </a:lnTo>
                <a:lnTo>
                  <a:pt x="105042" y="1388819"/>
                </a:lnTo>
                <a:lnTo>
                  <a:pt x="69781" y="1359725"/>
                </a:lnTo>
                <a:lnTo>
                  <a:pt x="40689" y="1324464"/>
                </a:lnTo>
                <a:lnTo>
                  <a:pt x="18722" y="1283993"/>
                </a:lnTo>
                <a:lnTo>
                  <a:pt x="4840" y="1239272"/>
                </a:lnTo>
                <a:lnTo>
                  <a:pt x="0" y="1191260"/>
                </a:lnTo>
                <a:lnTo>
                  <a:pt x="0" y="23825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4800" y="4637938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4800" y="4637938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7290" y="3597783"/>
            <a:ext cx="6829425" cy="1264920"/>
          </a:xfrm>
          <a:custGeom>
            <a:avLst/>
            <a:gdLst/>
            <a:ahLst/>
            <a:cxnLst/>
            <a:rect l="l" t="t" r="r" b="b"/>
            <a:pathLst>
              <a:path w="6829425" h="1264920">
                <a:moveTo>
                  <a:pt x="6618516" y="0"/>
                </a:moveTo>
                <a:lnTo>
                  <a:pt x="210820" y="0"/>
                </a:lnTo>
                <a:lnTo>
                  <a:pt x="162480" y="5566"/>
                </a:lnTo>
                <a:lnTo>
                  <a:pt x="118106" y="21423"/>
                </a:lnTo>
                <a:lnTo>
                  <a:pt x="78962" y="46306"/>
                </a:lnTo>
                <a:lnTo>
                  <a:pt x="46314" y="78951"/>
                </a:lnTo>
                <a:lnTo>
                  <a:pt x="21427" y="118095"/>
                </a:lnTo>
                <a:lnTo>
                  <a:pt x="5567" y="162472"/>
                </a:lnTo>
                <a:lnTo>
                  <a:pt x="0" y="210819"/>
                </a:lnTo>
                <a:lnTo>
                  <a:pt x="0" y="1054099"/>
                </a:lnTo>
                <a:lnTo>
                  <a:pt x="5567" y="1102400"/>
                </a:lnTo>
                <a:lnTo>
                  <a:pt x="21427" y="1146744"/>
                </a:lnTo>
                <a:lnTo>
                  <a:pt x="46314" y="1185864"/>
                </a:lnTo>
                <a:lnTo>
                  <a:pt x="78962" y="1218496"/>
                </a:lnTo>
                <a:lnTo>
                  <a:pt x="118106" y="1243372"/>
                </a:lnTo>
                <a:lnTo>
                  <a:pt x="162480" y="1259226"/>
                </a:lnTo>
                <a:lnTo>
                  <a:pt x="210820" y="1264792"/>
                </a:lnTo>
                <a:lnTo>
                  <a:pt x="6618516" y="1264792"/>
                </a:lnTo>
                <a:lnTo>
                  <a:pt x="6666863" y="1259226"/>
                </a:lnTo>
                <a:lnTo>
                  <a:pt x="6711240" y="1243372"/>
                </a:lnTo>
                <a:lnTo>
                  <a:pt x="6750384" y="1218496"/>
                </a:lnTo>
                <a:lnTo>
                  <a:pt x="6783029" y="1185864"/>
                </a:lnTo>
                <a:lnTo>
                  <a:pt x="6807912" y="1146744"/>
                </a:lnTo>
                <a:lnTo>
                  <a:pt x="6823769" y="1102400"/>
                </a:lnTo>
                <a:lnTo>
                  <a:pt x="6829336" y="1054099"/>
                </a:lnTo>
                <a:lnTo>
                  <a:pt x="6829336" y="210819"/>
                </a:lnTo>
                <a:lnTo>
                  <a:pt x="6823769" y="162472"/>
                </a:lnTo>
                <a:lnTo>
                  <a:pt x="6807912" y="118095"/>
                </a:lnTo>
                <a:lnTo>
                  <a:pt x="6783029" y="78951"/>
                </a:lnTo>
                <a:lnTo>
                  <a:pt x="6750384" y="46306"/>
                </a:lnTo>
                <a:lnTo>
                  <a:pt x="6711240" y="21423"/>
                </a:lnTo>
                <a:lnTo>
                  <a:pt x="6666863" y="5566"/>
                </a:lnTo>
                <a:lnTo>
                  <a:pt x="6618516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7290" y="3597783"/>
            <a:ext cx="6829425" cy="1264920"/>
          </a:xfrm>
          <a:custGeom>
            <a:avLst/>
            <a:gdLst/>
            <a:ahLst/>
            <a:cxnLst/>
            <a:rect l="l" t="t" r="r" b="b"/>
            <a:pathLst>
              <a:path w="6829425" h="1264920">
                <a:moveTo>
                  <a:pt x="0" y="210819"/>
                </a:moveTo>
                <a:lnTo>
                  <a:pt x="5567" y="162472"/>
                </a:lnTo>
                <a:lnTo>
                  <a:pt x="21427" y="118095"/>
                </a:lnTo>
                <a:lnTo>
                  <a:pt x="46314" y="78951"/>
                </a:lnTo>
                <a:lnTo>
                  <a:pt x="78962" y="46306"/>
                </a:lnTo>
                <a:lnTo>
                  <a:pt x="118106" y="21423"/>
                </a:lnTo>
                <a:lnTo>
                  <a:pt x="162480" y="5566"/>
                </a:lnTo>
                <a:lnTo>
                  <a:pt x="210820" y="0"/>
                </a:lnTo>
                <a:lnTo>
                  <a:pt x="6618516" y="0"/>
                </a:lnTo>
                <a:lnTo>
                  <a:pt x="6666863" y="5566"/>
                </a:lnTo>
                <a:lnTo>
                  <a:pt x="6711240" y="21423"/>
                </a:lnTo>
                <a:lnTo>
                  <a:pt x="6750384" y="46306"/>
                </a:lnTo>
                <a:lnTo>
                  <a:pt x="6783029" y="78951"/>
                </a:lnTo>
                <a:lnTo>
                  <a:pt x="6807912" y="118095"/>
                </a:lnTo>
                <a:lnTo>
                  <a:pt x="6823769" y="162472"/>
                </a:lnTo>
                <a:lnTo>
                  <a:pt x="6829336" y="210819"/>
                </a:lnTo>
                <a:lnTo>
                  <a:pt x="6829336" y="1054099"/>
                </a:lnTo>
                <a:lnTo>
                  <a:pt x="6823769" y="1102400"/>
                </a:lnTo>
                <a:lnTo>
                  <a:pt x="6807912" y="1146744"/>
                </a:lnTo>
                <a:lnTo>
                  <a:pt x="6783029" y="1185864"/>
                </a:lnTo>
                <a:lnTo>
                  <a:pt x="6750384" y="1218496"/>
                </a:lnTo>
                <a:lnTo>
                  <a:pt x="6711240" y="1243372"/>
                </a:lnTo>
                <a:lnTo>
                  <a:pt x="6666863" y="1259226"/>
                </a:lnTo>
                <a:lnTo>
                  <a:pt x="6618516" y="1264792"/>
                </a:lnTo>
                <a:lnTo>
                  <a:pt x="210820" y="1264792"/>
                </a:lnTo>
                <a:lnTo>
                  <a:pt x="162480" y="1259226"/>
                </a:lnTo>
                <a:lnTo>
                  <a:pt x="118106" y="1243372"/>
                </a:lnTo>
                <a:lnTo>
                  <a:pt x="78962" y="1218496"/>
                </a:lnTo>
                <a:lnTo>
                  <a:pt x="46314" y="1185864"/>
                </a:lnTo>
                <a:lnTo>
                  <a:pt x="21427" y="1146744"/>
                </a:lnTo>
                <a:lnTo>
                  <a:pt x="5567" y="1102400"/>
                </a:lnTo>
                <a:lnTo>
                  <a:pt x="0" y="1054099"/>
                </a:lnTo>
                <a:lnTo>
                  <a:pt x="0" y="2108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800" y="6327660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6327660"/>
            <a:ext cx="8458200" cy="403225"/>
          </a:xfrm>
          <a:custGeom>
            <a:avLst/>
            <a:gdLst/>
            <a:ahLst/>
            <a:cxnLst/>
            <a:rect l="l" t="t" r="r" b="b"/>
            <a:pathLst>
              <a:path w="8458200" h="403225">
                <a:moveTo>
                  <a:pt x="0" y="403199"/>
                </a:moveTo>
                <a:lnTo>
                  <a:pt x="8458200" y="403199"/>
                </a:lnTo>
                <a:lnTo>
                  <a:pt x="8458200" y="0"/>
                </a:lnTo>
                <a:lnTo>
                  <a:pt x="0" y="0"/>
                </a:lnTo>
                <a:lnTo>
                  <a:pt x="0" y="4031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7290" y="5127497"/>
            <a:ext cx="6804025" cy="1436370"/>
          </a:xfrm>
          <a:custGeom>
            <a:avLst/>
            <a:gdLst/>
            <a:ahLst/>
            <a:cxnLst/>
            <a:rect l="l" t="t" r="r" b="b"/>
            <a:pathLst>
              <a:path w="6804025" h="1436370">
                <a:moveTo>
                  <a:pt x="6564287" y="0"/>
                </a:moveTo>
                <a:lnTo>
                  <a:pt x="239395" y="0"/>
                </a:lnTo>
                <a:lnTo>
                  <a:pt x="191150" y="4863"/>
                </a:lnTo>
                <a:lnTo>
                  <a:pt x="146214" y="18813"/>
                </a:lnTo>
                <a:lnTo>
                  <a:pt x="105550" y="40886"/>
                </a:lnTo>
                <a:lnTo>
                  <a:pt x="70119" y="70119"/>
                </a:lnTo>
                <a:lnTo>
                  <a:pt x="40886" y="105550"/>
                </a:lnTo>
                <a:lnTo>
                  <a:pt x="18813" y="146214"/>
                </a:lnTo>
                <a:lnTo>
                  <a:pt x="4863" y="191150"/>
                </a:lnTo>
                <a:lnTo>
                  <a:pt x="0" y="239394"/>
                </a:lnTo>
                <a:lnTo>
                  <a:pt x="0" y="1196936"/>
                </a:lnTo>
                <a:lnTo>
                  <a:pt x="4863" y="1245180"/>
                </a:lnTo>
                <a:lnTo>
                  <a:pt x="18813" y="1290115"/>
                </a:lnTo>
                <a:lnTo>
                  <a:pt x="40886" y="1330777"/>
                </a:lnTo>
                <a:lnTo>
                  <a:pt x="70119" y="1366205"/>
                </a:lnTo>
                <a:lnTo>
                  <a:pt x="105550" y="1395436"/>
                </a:lnTo>
                <a:lnTo>
                  <a:pt x="146214" y="1417507"/>
                </a:lnTo>
                <a:lnTo>
                  <a:pt x="191150" y="1431455"/>
                </a:lnTo>
                <a:lnTo>
                  <a:pt x="239395" y="1436319"/>
                </a:lnTo>
                <a:lnTo>
                  <a:pt x="6564287" y="1436319"/>
                </a:lnTo>
                <a:lnTo>
                  <a:pt x="6612531" y="1431455"/>
                </a:lnTo>
                <a:lnTo>
                  <a:pt x="6657467" y="1417507"/>
                </a:lnTo>
                <a:lnTo>
                  <a:pt x="6698131" y="1395436"/>
                </a:lnTo>
                <a:lnTo>
                  <a:pt x="6733562" y="1366205"/>
                </a:lnTo>
                <a:lnTo>
                  <a:pt x="6762795" y="1330777"/>
                </a:lnTo>
                <a:lnTo>
                  <a:pt x="6784868" y="1290115"/>
                </a:lnTo>
                <a:lnTo>
                  <a:pt x="6798818" y="1245180"/>
                </a:lnTo>
                <a:lnTo>
                  <a:pt x="6803682" y="1196936"/>
                </a:lnTo>
                <a:lnTo>
                  <a:pt x="6803682" y="239394"/>
                </a:lnTo>
                <a:lnTo>
                  <a:pt x="6798818" y="191150"/>
                </a:lnTo>
                <a:lnTo>
                  <a:pt x="6784868" y="146214"/>
                </a:lnTo>
                <a:lnTo>
                  <a:pt x="6762795" y="105550"/>
                </a:lnTo>
                <a:lnTo>
                  <a:pt x="6733562" y="70119"/>
                </a:lnTo>
                <a:lnTo>
                  <a:pt x="6698131" y="40886"/>
                </a:lnTo>
                <a:lnTo>
                  <a:pt x="6657467" y="18813"/>
                </a:lnTo>
                <a:lnTo>
                  <a:pt x="6612531" y="4863"/>
                </a:lnTo>
                <a:lnTo>
                  <a:pt x="6564287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27290" y="5127497"/>
            <a:ext cx="6804025" cy="1436370"/>
          </a:xfrm>
          <a:custGeom>
            <a:avLst/>
            <a:gdLst/>
            <a:ahLst/>
            <a:cxnLst/>
            <a:rect l="l" t="t" r="r" b="b"/>
            <a:pathLst>
              <a:path w="6804025" h="1436370">
                <a:moveTo>
                  <a:pt x="0" y="239394"/>
                </a:moveTo>
                <a:lnTo>
                  <a:pt x="4863" y="191150"/>
                </a:lnTo>
                <a:lnTo>
                  <a:pt x="18813" y="146214"/>
                </a:lnTo>
                <a:lnTo>
                  <a:pt x="40886" y="105550"/>
                </a:lnTo>
                <a:lnTo>
                  <a:pt x="70119" y="70119"/>
                </a:lnTo>
                <a:lnTo>
                  <a:pt x="105550" y="40886"/>
                </a:lnTo>
                <a:lnTo>
                  <a:pt x="146214" y="18813"/>
                </a:lnTo>
                <a:lnTo>
                  <a:pt x="191150" y="4863"/>
                </a:lnTo>
                <a:lnTo>
                  <a:pt x="239395" y="0"/>
                </a:lnTo>
                <a:lnTo>
                  <a:pt x="6564287" y="0"/>
                </a:lnTo>
                <a:lnTo>
                  <a:pt x="6612531" y="4863"/>
                </a:lnTo>
                <a:lnTo>
                  <a:pt x="6657467" y="18813"/>
                </a:lnTo>
                <a:lnTo>
                  <a:pt x="6698131" y="40886"/>
                </a:lnTo>
                <a:lnTo>
                  <a:pt x="6733562" y="70119"/>
                </a:lnTo>
                <a:lnTo>
                  <a:pt x="6762795" y="105550"/>
                </a:lnTo>
                <a:lnTo>
                  <a:pt x="6784868" y="146214"/>
                </a:lnTo>
                <a:lnTo>
                  <a:pt x="6798818" y="191150"/>
                </a:lnTo>
                <a:lnTo>
                  <a:pt x="6803682" y="239394"/>
                </a:lnTo>
                <a:lnTo>
                  <a:pt x="6803682" y="1196936"/>
                </a:lnTo>
                <a:lnTo>
                  <a:pt x="6798818" y="1245180"/>
                </a:lnTo>
                <a:lnTo>
                  <a:pt x="6784868" y="1290115"/>
                </a:lnTo>
                <a:lnTo>
                  <a:pt x="6762795" y="1330777"/>
                </a:lnTo>
                <a:lnTo>
                  <a:pt x="6733562" y="1366205"/>
                </a:lnTo>
                <a:lnTo>
                  <a:pt x="6698131" y="1395436"/>
                </a:lnTo>
                <a:lnTo>
                  <a:pt x="6657467" y="1417507"/>
                </a:lnTo>
                <a:lnTo>
                  <a:pt x="6612531" y="1431455"/>
                </a:lnTo>
                <a:lnTo>
                  <a:pt x="6564287" y="1436319"/>
                </a:lnTo>
                <a:lnTo>
                  <a:pt x="239395" y="1436319"/>
                </a:lnTo>
                <a:lnTo>
                  <a:pt x="191150" y="1431455"/>
                </a:lnTo>
                <a:lnTo>
                  <a:pt x="146214" y="1417507"/>
                </a:lnTo>
                <a:lnTo>
                  <a:pt x="105550" y="1395436"/>
                </a:lnTo>
                <a:lnTo>
                  <a:pt x="70119" y="1366205"/>
                </a:lnTo>
                <a:lnTo>
                  <a:pt x="40886" y="1330777"/>
                </a:lnTo>
                <a:lnTo>
                  <a:pt x="18813" y="1290115"/>
                </a:lnTo>
                <a:lnTo>
                  <a:pt x="4863" y="1245180"/>
                </a:lnTo>
                <a:lnTo>
                  <a:pt x="0" y="1196936"/>
                </a:lnTo>
                <a:lnTo>
                  <a:pt x="0" y="23939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00150" y="2196845"/>
            <a:ext cx="6211570" cy="40252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0320" marR="191770">
              <a:lnSpc>
                <a:spcPts val="2890"/>
              </a:lnSpc>
              <a:spcBef>
                <a:spcPts val="580"/>
              </a:spcBef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Increases physiological and psychological  well being (Gianetti et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al,</a:t>
            </a:r>
            <a:r>
              <a:rPr sz="2800" spc="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2008).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>
              <a:lnSpc>
                <a:spcPts val="2890"/>
              </a:lnSpc>
            </a:pPr>
            <a:r>
              <a:rPr sz="2800" spc="-50" dirty="0">
                <a:solidFill>
                  <a:srgbClr val="FFFF00"/>
                </a:solidFill>
                <a:latin typeface="Times New Roman"/>
                <a:cs typeface="Times New Roman"/>
              </a:rPr>
              <a:t>Water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and electrolyte loss culminating in 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dehydration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(Maughan and Shirreffs,</a:t>
            </a:r>
            <a:r>
              <a:rPr sz="2800" spc="-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2010)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20955" marR="476884">
              <a:lnSpc>
                <a:spcPts val="2900"/>
              </a:lnSpc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Depleted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Psycho-physiological</a:t>
            </a:r>
            <a:r>
              <a:rPr sz="28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function  (Danci et al,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2009;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Kataria et al,</a:t>
            </a:r>
            <a:r>
              <a:rPr sz="28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2010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72000" y="36576"/>
            <a:ext cx="1676400" cy="17919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499" y="6858000"/>
                </a:lnTo>
                <a:lnTo>
                  <a:pt x="805649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44357" y="3716401"/>
            <a:ext cx="549910" cy="262255"/>
          </a:xfrm>
          <a:custGeom>
            <a:avLst/>
            <a:gdLst/>
            <a:ahLst/>
            <a:cxnLst/>
            <a:rect l="l" t="t" r="r" b="b"/>
            <a:pathLst>
              <a:path w="549909" h="262254">
                <a:moveTo>
                  <a:pt x="0" y="0"/>
                </a:moveTo>
                <a:lnTo>
                  <a:pt x="0" y="199644"/>
                </a:lnTo>
                <a:lnTo>
                  <a:pt x="549910" y="199644"/>
                </a:lnTo>
                <a:lnTo>
                  <a:pt x="549910" y="262128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74128" y="3716401"/>
            <a:ext cx="570230" cy="262255"/>
          </a:xfrm>
          <a:custGeom>
            <a:avLst/>
            <a:gdLst/>
            <a:ahLst/>
            <a:cxnLst/>
            <a:rect l="l" t="t" r="r" b="b"/>
            <a:pathLst>
              <a:path w="570229" h="262254">
                <a:moveTo>
                  <a:pt x="570229" y="0"/>
                </a:moveTo>
                <a:lnTo>
                  <a:pt x="570229" y="199644"/>
                </a:lnTo>
                <a:lnTo>
                  <a:pt x="0" y="199644"/>
                </a:lnTo>
                <a:lnTo>
                  <a:pt x="0" y="262128"/>
                </a:lnTo>
              </a:path>
            </a:pathLst>
          </a:custGeom>
          <a:ln w="25399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2625" y="2655697"/>
            <a:ext cx="3451860" cy="130175"/>
          </a:xfrm>
          <a:custGeom>
            <a:avLst/>
            <a:gdLst/>
            <a:ahLst/>
            <a:cxnLst/>
            <a:rect l="l" t="t" r="r" b="b"/>
            <a:pathLst>
              <a:path w="3451859" h="130175">
                <a:moveTo>
                  <a:pt x="0" y="0"/>
                </a:moveTo>
                <a:lnTo>
                  <a:pt x="0" y="67437"/>
                </a:lnTo>
                <a:lnTo>
                  <a:pt x="3451732" y="67437"/>
                </a:lnTo>
                <a:lnTo>
                  <a:pt x="3451732" y="129920"/>
                </a:lnTo>
              </a:path>
            </a:pathLst>
          </a:custGeom>
          <a:ln w="25400">
            <a:solidFill>
              <a:srgbClr val="CA2B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17490" y="3608832"/>
            <a:ext cx="1009650" cy="196215"/>
          </a:xfrm>
          <a:custGeom>
            <a:avLst/>
            <a:gdLst/>
            <a:ahLst/>
            <a:cxnLst/>
            <a:rect l="l" t="t" r="r" b="b"/>
            <a:pathLst>
              <a:path w="1009650" h="196214">
                <a:moveTo>
                  <a:pt x="0" y="0"/>
                </a:moveTo>
                <a:lnTo>
                  <a:pt x="0" y="133604"/>
                </a:lnTo>
                <a:lnTo>
                  <a:pt x="1009269" y="133604"/>
                </a:lnTo>
                <a:lnTo>
                  <a:pt x="1009269" y="196088"/>
                </a:lnTo>
              </a:path>
            </a:pathLst>
          </a:custGeom>
          <a:ln w="25399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17490" y="3608832"/>
            <a:ext cx="17780" cy="196215"/>
          </a:xfrm>
          <a:custGeom>
            <a:avLst/>
            <a:gdLst/>
            <a:ahLst/>
            <a:cxnLst/>
            <a:rect l="l" t="t" r="r" b="b"/>
            <a:pathLst>
              <a:path w="17779" h="196214">
                <a:moveTo>
                  <a:pt x="0" y="0"/>
                </a:moveTo>
                <a:lnTo>
                  <a:pt x="0" y="133604"/>
                </a:lnTo>
                <a:lnTo>
                  <a:pt x="17399" y="133604"/>
                </a:lnTo>
                <a:lnTo>
                  <a:pt x="17399" y="196088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25746" y="3608832"/>
            <a:ext cx="991869" cy="196215"/>
          </a:xfrm>
          <a:custGeom>
            <a:avLst/>
            <a:gdLst/>
            <a:ahLst/>
            <a:cxnLst/>
            <a:rect l="l" t="t" r="r" b="b"/>
            <a:pathLst>
              <a:path w="991870" h="196214">
                <a:moveTo>
                  <a:pt x="991742" y="0"/>
                </a:moveTo>
                <a:lnTo>
                  <a:pt x="991742" y="133604"/>
                </a:lnTo>
                <a:lnTo>
                  <a:pt x="0" y="133604"/>
                </a:lnTo>
                <a:lnTo>
                  <a:pt x="0" y="196088"/>
                </a:lnTo>
              </a:path>
            </a:pathLst>
          </a:custGeom>
          <a:ln w="25399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2625" y="2655697"/>
            <a:ext cx="824865" cy="196215"/>
          </a:xfrm>
          <a:custGeom>
            <a:avLst/>
            <a:gdLst/>
            <a:ahLst/>
            <a:cxnLst/>
            <a:rect l="l" t="t" r="r" b="b"/>
            <a:pathLst>
              <a:path w="824864" h="196214">
                <a:moveTo>
                  <a:pt x="0" y="0"/>
                </a:moveTo>
                <a:lnTo>
                  <a:pt x="0" y="133603"/>
                </a:lnTo>
                <a:lnTo>
                  <a:pt x="824864" y="133603"/>
                </a:lnTo>
                <a:lnTo>
                  <a:pt x="824864" y="195961"/>
                </a:lnTo>
              </a:path>
            </a:pathLst>
          </a:custGeom>
          <a:ln w="25400">
            <a:solidFill>
              <a:srgbClr val="CA2B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8932" y="3671823"/>
            <a:ext cx="1475105" cy="196215"/>
          </a:xfrm>
          <a:custGeom>
            <a:avLst/>
            <a:gdLst/>
            <a:ahLst/>
            <a:cxnLst/>
            <a:rect l="l" t="t" r="r" b="b"/>
            <a:pathLst>
              <a:path w="1475104" h="196214">
                <a:moveTo>
                  <a:pt x="0" y="0"/>
                </a:moveTo>
                <a:lnTo>
                  <a:pt x="0" y="133603"/>
                </a:lnTo>
                <a:lnTo>
                  <a:pt x="1474851" y="133603"/>
                </a:lnTo>
                <a:lnTo>
                  <a:pt x="1474851" y="196087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8932" y="3671823"/>
            <a:ext cx="473709" cy="196215"/>
          </a:xfrm>
          <a:custGeom>
            <a:avLst/>
            <a:gdLst/>
            <a:ahLst/>
            <a:cxnLst/>
            <a:rect l="l" t="t" r="r" b="b"/>
            <a:pathLst>
              <a:path w="473710" h="196214">
                <a:moveTo>
                  <a:pt x="0" y="0"/>
                </a:moveTo>
                <a:lnTo>
                  <a:pt x="0" y="133603"/>
                </a:lnTo>
                <a:lnTo>
                  <a:pt x="473710" y="133603"/>
                </a:lnTo>
                <a:lnTo>
                  <a:pt x="473710" y="196087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97380" y="3671823"/>
            <a:ext cx="471805" cy="196215"/>
          </a:xfrm>
          <a:custGeom>
            <a:avLst/>
            <a:gdLst/>
            <a:ahLst/>
            <a:cxnLst/>
            <a:rect l="l" t="t" r="r" b="b"/>
            <a:pathLst>
              <a:path w="471805" h="196214">
                <a:moveTo>
                  <a:pt x="471550" y="0"/>
                </a:moveTo>
                <a:lnTo>
                  <a:pt x="471550" y="133603"/>
                </a:lnTo>
                <a:lnTo>
                  <a:pt x="0" y="133603"/>
                </a:lnTo>
                <a:lnTo>
                  <a:pt x="0" y="196087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777" y="3671823"/>
            <a:ext cx="1413510" cy="196215"/>
          </a:xfrm>
          <a:custGeom>
            <a:avLst/>
            <a:gdLst/>
            <a:ahLst/>
            <a:cxnLst/>
            <a:rect l="l" t="t" r="r" b="b"/>
            <a:pathLst>
              <a:path w="1413510" h="196214">
                <a:moveTo>
                  <a:pt x="1413154" y="0"/>
                </a:moveTo>
                <a:lnTo>
                  <a:pt x="1413154" y="133603"/>
                </a:lnTo>
                <a:lnTo>
                  <a:pt x="0" y="133603"/>
                </a:lnTo>
                <a:lnTo>
                  <a:pt x="0" y="196087"/>
                </a:lnTo>
              </a:path>
            </a:pathLst>
          </a:custGeom>
          <a:ln w="25400">
            <a:solidFill>
              <a:srgbClr val="E731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68932" y="2655697"/>
            <a:ext cx="2623820" cy="196215"/>
          </a:xfrm>
          <a:custGeom>
            <a:avLst/>
            <a:gdLst/>
            <a:ahLst/>
            <a:cxnLst/>
            <a:rect l="l" t="t" r="r" b="b"/>
            <a:pathLst>
              <a:path w="2623820" h="196214">
                <a:moveTo>
                  <a:pt x="2623693" y="0"/>
                </a:moveTo>
                <a:lnTo>
                  <a:pt x="2623693" y="133603"/>
                </a:lnTo>
                <a:lnTo>
                  <a:pt x="0" y="133603"/>
                </a:lnTo>
                <a:lnTo>
                  <a:pt x="0" y="195961"/>
                </a:lnTo>
              </a:path>
            </a:pathLst>
          </a:custGeom>
          <a:ln w="25400">
            <a:solidFill>
              <a:srgbClr val="CA2B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5150" y="1304925"/>
            <a:ext cx="2905125" cy="1571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67583" y="1462913"/>
            <a:ext cx="2600325" cy="1264285"/>
          </a:xfrm>
          <a:custGeom>
            <a:avLst/>
            <a:gdLst/>
            <a:ahLst/>
            <a:cxnLst/>
            <a:rect l="l" t="t" r="r" b="b"/>
            <a:pathLst>
              <a:path w="2600325" h="1264285">
                <a:moveTo>
                  <a:pt x="2473452" y="0"/>
                </a:moveTo>
                <a:lnTo>
                  <a:pt x="126364" y="0"/>
                </a:lnTo>
                <a:lnTo>
                  <a:pt x="77152" y="9939"/>
                </a:lnTo>
                <a:lnTo>
                  <a:pt x="36988" y="37036"/>
                </a:lnTo>
                <a:lnTo>
                  <a:pt x="9921" y="77206"/>
                </a:lnTo>
                <a:lnTo>
                  <a:pt x="0" y="126364"/>
                </a:lnTo>
                <a:lnTo>
                  <a:pt x="0" y="1137539"/>
                </a:lnTo>
                <a:lnTo>
                  <a:pt x="9921" y="1186697"/>
                </a:lnTo>
                <a:lnTo>
                  <a:pt x="36988" y="1226867"/>
                </a:lnTo>
                <a:lnTo>
                  <a:pt x="77152" y="1253964"/>
                </a:lnTo>
                <a:lnTo>
                  <a:pt x="126364" y="1263903"/>
                </a:lnTo>
                <a:lnTo>
                  <a:pt x="2473452" y="1263903"/>
                </a:lnTo>
                <a:lnTo>
                  <a:pt x="2522610" y="1253964"/>
                </a:lnTo>
                <a:lnTo>
                  <a:pt x="2562780" y="1226867"/>
                </a:lnTo>
                <a:lnTo>
                  <a:pt x="2589877" y="1186697"/>
                </a:lnTo>
                <a:lnTo>
                  <a:pt x="2599816" y="1137539"/>
                </a:lnTo>
                <a:lnTo>
                  <a:pt x="2599816" y="126364"/>
                </a:lnTo>
                <a:lnTo>
                  <a:pt x="2589877" y="77206"/>
                </a:lnTo>
                <a:lnTo>
                  <a:pt x="2562780" y="37036"/>
                </a:lnTo>
                <a:lnTo>
                  <a:pt x="2522610" y="9939"/>
                </a:lnTo>
                <a:lnTo>
                  <a:pt x="24734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67583" y="1462913"/>
            <a:ext cx="2600325" cy="1264285"/>
          </a:xfrm>
          <a:custGeom>
            <a:avLst/>
            <a:gdLst/>
            <a:ahLst/>
            <a:cxnLst/>
            <a:rect l="l" t="t" r="r" b="b"/>
            <a:pathLst>
              <a:path w="2600325" h="1264285">
                <a:moveTo>
                  <a:pt x="0" y="126364"/>
                </a:moveTo>
                <a:lnTo>
                  <a:pt x="9921" y="77206"/>
                </a:lnTo>
                <a:lnTo>
                  <a:pt x="36988" y="37036"/>
                </a:lnTo>
                <a:lnTo>
                  <a:pt x="77152" y="9939"/>
                </a:lnTo>
                <a:lnTo>
                  <a:pt x="126364" y="0"/>
                </a:lnTo>
                <a:lnTo>
                  <a:pt x="2473452" y="0"/>
                </a:lnTo>
                <a:lnTo>
                  <a:pt x="2522610" y="9939"/>
                </a:lnTo>
                <a:lnTo>
                  <a:pt x="2562780" y="37036"/>
                </a:lnTo>
                <a:lnTo>
                  <a:pt x="2589877" y="77206"/>
                </a:lnTo>
                <a:lnTo>
                  <a:pt x="2599816" y="126364"/>
                </a:lnTo>
                <a:lnTo>
                  <a:pt x="2599816" y="1137539"/>
                </a:lnTo>
                <a:lnTo>
                  <a:pt x="2589877" y="1186697"/>
                </a:lnTo>
                <a:lnTo>
                  <a:pt x="2562780" y="1226867"/>
                </a:lnTo>
                <a:lnTo>
                  <a:pt x="2522610" y="1253964"/>
                </a:lnTo>
                <a:lnTo>
                  <a:pt x="2473452" y="1263903"/>
                </a:lnTo>
                <a:lnTo>
                  <a:pt x="126364" y="1263903"/>
                </a:lnTo>
                <a:lnTo>
                  <a:pt x="77152" y="1253964"/>
                </a:lnTo>
                <a:lnTo>
                  <a:pt x="36988" y="1226867"/>
                </a:lnTo>
                <a:lnTo>
                  <a:pt x="9921" y="1186697"/>
                </a:lnTo>
                <a:lnTo>
                  <a:pt x="0" y="1137539"/>
                </a:lnTo>
                <a:lnTo>
                  <a:pt x="0" y="126364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595496" y="1806701"/>
            <a:ext cx="1945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Times New Roman"/>
                <a:cs typeface="Times New Roman"/>
              </a:rPr>
              <a:t>DEHYDRATION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9100" y="2762250"/>
            <a:ext cx="3028950" cy="1133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3996" y="2922904"/>
            <a:ext cx="2719705" cy="820419"/>
          </a:xfrm>
          <a:custGeom>
            <a:avLst/>
            <a:gdLst/>
            <a:ahLst/>
            <a:cxnLst/>
            <a:rect l="l" t="t" r="r" b="b"/>
            <a:pathLst>
              <a:path w="2719704" h="820420">
                <a:moveTo>
                  <a:pt x="2637612" y="0"/>
                </a:moveTo>
                <a:lnTo>
                  <a:pt x="82016" y="0"/>
                </a:lnTo>
                <a:lnTo>
                  <a:pt x="50090" y="6441"/>
                </a:lnTo>
                <a:lnTo>
                  <a:pt x="24020" y="24003"/>
                </a:lnTo>
                <a:lnTo>
                  <a:pt x="6444" y="50041"/>
                </a:lnTo>
                <a:lnTo>
                  <a:pt x="0" y="81915"/>
                </a:lnTo>
                <a:lnTo>
                  <a:pt x="0" y="737997"/>
                </a:lnTo>
                <a:lnTo>
                  <a:pt x="6444" y="769943"/>
                </a:lnTo>
                <a:lnTo>
                  <a:pt x="24020" y="796020"/>
                </a:lnTo>
                <a:lnTo>
                  <a:pt x="50090" y="813595"/>
                </a:lnTo>
                <a:lnTo>
                  <a:pt x="82016" y="820039"/>
                </a:lnTo>
                <a:lnTo>
                  <a:pt x="2637612" y="820039"/>
                </a:lnTo>
                <a:lnTo>
                  <a:pt x="2669505" y="813595"/>
                </a:lnTo>
                <a:lnTo>
                  <a:pt x="2695587" y="796020"/>
                </a:lnTo>
                <a:lnTo>
                  <a:pt x="2713193" y="769943"/>
                </a:lnTo>
                <a:lnTo>
                  <a:pt x="2719654" y="737997"/>
                </a:lnTo>
                <a:lnTo>
                  <a:pt x="2719654" y="81915"/>
                </a:lnTo>
                <a:lnTo>
                  <a:pt x="2713193" y="50041"/>
                </a:lnTo>
                <a:lnTo>
                  <a:pt x="2695587" y="24003"/>
                </a:lnTo>
                <a:lnTo>
                  <a:pt x="2669505" y="6441"/>
                </a:lnTo>
                <a:lnTo>
                  <a:pt x="263761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3996" y="2922904"/>
            <a:ext cx="2719705" cy="820419"/>
          </a:xfrm>
          <a:custGeom>
            <a:avLst/>
            <a:gdLst/>
            <a:ahLst/>
            <a:cxnLst/>
            <a:rect l="l" t="t" r="r" b="b"/>
            <a:pathLst>
              <a:path w="2719704" h="820420">
                <a:moveTo>
                  <a:pt x="0" y="81915"/>
                </a:moveTo>
                <a:lnTo>
                  <a:pt x="6444" y="50041"/>
                </a:lnTo>
                <a:lnTo>
                  <a:pt x="24020" y="24003"/>
                </a:lnTo>
                <a:lnTo>
                  <a:pt x="50090" y="6441"/>
                </a:lnTo>
                <a:lnTo>
                  <a:pt x="82016" y="0"/>
                </a:lnTo>
                <a:lnTo>
                  <a:pt x="2637612" y="0"/>
                </a:lnTo>
                <a:lnTo>
                  <a:pt x="2669505" y="6441"/>
                </a:lnTo>
                <a:lnTo>
                  <a:pt x="2695587" y="24002"/>
                </a:lnTo>
                <a:lnTo>
                  <a:pt x="2713193" y="50041"/>
                </a:lnTo>
                <a:lnTo>
                  <a:pt x="2719654" y="81915"/>
                </a:lnTo>
                <a:lnTo>
                  <a:pt x="2719654" y="737997"/>
                </a:lnTo>
                <a:lnTo>
                  <a:pt x="2713193" y="769943"/>
                </a:lnTo>
                <a:lnTo>
                  <a:pt x="2695587" y="796020"/>
                </a:lnTo>
                <a:lnTo>
                  <a:pt x="2669505" y="813595"/>
                </a:lnTo>
                <a:lnTo>
                  <a:pt x="2637612" y="820039"/>
                </a:lnTo>
                <a:lnTo>
                  <a:pt x="82016" y="820039"/>
                </a:lnTo>
                <a:lnTo>
                  <a:pt x="50090" y="813595"/>
                </a:lnTo>
                <a:lnTo>
                  <a:pt x="24020" y="796020"/>
                </a:lnTo>
                <a:lnTo>
                  <a:pt x="6444" y="769943"/>
                </a:lnTo>
                <a:lnTo>
                  <a:pt x="0" y="737997"/>
                </a:lnTo>
                <a:lnTo>
                  <a:pt x="0" y="81915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24508" y="2927985"/>
            <a:ext cx="1645920" cy="4794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306705" marR="5080" indent="-294640">
              <a:lnSpc>
                <a:spcPts val="1660"/>
              </a:lnSpc>
              <a:spcBef>
                <a:spcPts val="365"/>
              </a:spcBef>
            </a:pPr>
            <a:r>
              <a:rPr sz="1600" spc="-5" dirty="0">
                <a:solidFill>
                  <a:srgbClr val="AB0043"/>
                </a:solidFill>
                <a:latin typeface="Times New Roman"/>
                <a:cs typeface="Times New Roman"/>
              </a:rPr>
              <a:t>PHYSIO</a:t>
            </a:r>
            <a:r>
              <a:rPr sz="1600" spc="-15" dirty="0">
                <a:solidFill>
                  <a:srgbClr val="AB0043"/>
                </a:solidFill>
                <a:latin typeface="Times New Roman"/>
                <a:cs typeface="Times New Roman"/>
              </a:rPr>
              <a:t>L</a:t>
            </a:r>
            <a:r>
              <a:rPr sz="1600" spc="-5" dirty="0">
                <a:solidFill>
                  <a:srgbClr val="AB0043"/>
                </a:solidFill>
                <a:latin typeface="Times New Roman"/>
                <a:cs typeface="Times New Roman"/>
              </a:rPr>
              <a:t>OGICAL  FUNCTION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576" y="3430904"/>
            <a:ext cx="25425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AB0043"/>
                </a:solidFill>
                <a:latin typeface="Times New Roman"/>
                <a:cs typeface="Times New Roman"/>
              </a:rPr>
              <a:t>EXERCISE</a:t>
            </a:r>
            <a:r>
              <a:rPr sz="1600" spc="-55" dirty="0">
                <a:solidFill>
                  <a:srgbClr val="AB0043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AB0043"/>
                </a:solidFill>
                <a:latin typeface="Times New Roman"/>
                <a:cs typeface="Times New Roman"/>
              </a:rPr>
              <a:t>PERFORMANCE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781425"/>
            <a:ext cx="1133475" cy="19145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858" y="3939032"/>
            <a:ext cx="909955" cy="1603375"/>
          </a:xfrm>
          <a:custGeom>
            <a:avLst/>
            <a:gdLst/>
            <a:ahLst/>
            <a:cxnLst/>
            <a:rect l="l" t="t" r="r" b="b"/>
            <a:pathLst>
              <a:path w="909955" h="1603375">
                <a:moveTo>
                  <a:pt x="818678" y="0"/>
                </a:moveTo>
                <a:lnTo>
                  <a:pt x="90968" y="0"/>
                </a:lnTo>
                <a:lnTo>
                  <a:pt x="55558" y="7153"/>
                </a:lnTo>
                <a:lnTo>
                  <a:pt x="26643" y="26654"/>
                </a:lnTo>
                <a:lnTo>
                  <a:pt x="7148" y="55560"/>
                </a:lnTo>
                <a:lnTo>
                  <a:pt x="0" y="90932"/>
                </a:lnTo>
                <a:lnTo>
                  <a:pt x="0" y="1512443"/>
                </a:lnTo>
                <a:lnTo>
                  <a:pt x="7148" y="1547868"/>
                </a:lnTo>
                <a:lnTo>
                  <a:pt x="26643" y="1576768"/>
                </a:lnTo>
                <a:lnTo>
                  <a:pt x="55558" y="1596239"/>
                </a:lnTo>
                <a:lnTo>
                  <a:pt x="90968" y="1603375"/>
                </a:lnTo>
                <a:lnTo>
                  <a:pt x="818678" y="1603375"/>
                </a:lnTo>
                <a:lnTo>
                  <a:pt x="854086" y="1596239"/>
                </a:lnTo>
                <a:lnTo>
                  <a:pt x="882997" y="1576768"/>
                </a:lnTo>
                <a:lnTo>
                  <a:pt x="902489" y="1547868"/>
                </a:lnTo>
                <a:lnTo>
                  <a:pt x="909636" y="1512443"/>
                </a:lnTo>
                <a:lnTo>
                  <a:pt x="909636" y="90932"/>
                </a:lnTo>
                <a:lnTo>
                  <a:pt x="902489" y="55560"/>
                </a:lnTo>
                <a:lnTo>
                  <a:pt x="882997" y="26654"/>
                </a:lnTo>
                <a:lnTo>
                  <a:pt x="854086" y="7153"/>
                </a:lnTo>
                <a:lnTo>
                  <a:pt x="81867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858" y="3939032"/>
            <a:ext cx="909955" cy="1603375"/>
          </a:xfrm>
          <a:custGeom>
            <a:avLst/>
            <a:gdLst/>
            <a:ahLst/>
            <a:cxnLst/>
            <a:rect l="l" t="t" r="r" b="b"/>
            <a:pathLst>
              <a:path w="909955" h="1603375">
                <a:moveTo>
                  <a:pt x="0" y="90932"/>
                </a:moveTo>
                <a:lnTo>
                  <a:pt x="7148" y="55560"/>
                </a:lnTo>
                <a:lnTo>
                  <a:pt x="26643" y="26654"/>
                </a:lnTo>
                <a:lnTo>
                  <a:pt x="55558" y="7153"/>
                </a:lnTo>
                <a:lnTo>
                  <a:pt x="90968" y="0"/>
                </a:lnTo>
                <a:lnTo>
                  <a:pt x="818678" y="0"/>
                </a:lnTo>
                <a:lnTo>
                  <a:pt x="854086" y="7153"/>
                </a:lnTo>
                <a:lnTo>
                  <a:pt x="882997" y="26654"/>
                </a:lnTo>
                <a:lnTo>
                  <a:pt x="902489" y="55560"/>
                </a:lnTo>
                <a:lnTo>
                  <a:pt x="909636" y="90932"/>
                </a:lnTo>
                <a:lnTo>
                  <a:pt x="909636" y="1512443"/>
                </a:lnTo>
                <a:lnTo>
                  <a:pt x="902489" y="1547868"/>
                </a:lnTo>
                <a:lnTo>
                  <a:pt x="882997" y="1576768"/>
                </a:lnTo>
                <a:lnTo>
                  <a:pt x="854086" y="1596239"/>
                </a:lnTo>
                <a:lnTo>
                  <a:pt x="818678" y="1603375"/>
                </a:lnTo>
                <a:lnTo>
                  <a:pt x="90968" y="1603375"/>
                </a:lnTo>
                <a:lnTo>
                  <a:pt x="55558" y="1596239"/>
                </a:lnTo>
                <a:lnTo>
                  <a:pt x="26643" y="1576768"/>
                </a:lnTo>
                <a:lnTo>
                  <a:pt x="7148" y="1547868"/>
                </a:lnTo>
                <a:lnTo>
                  <a:pt x="0" y="1512443"/>
                </a:lnTo>
                <a:lnTo>
                  <a:pt x="0" y="90932"/>
                </a:lnTo>
                <a:close/>
              </a:path>
            </a:pathLst>
          </a:custGeom>
          <a:ln w="12699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8234" y="4551045"/>
            <a:ext cx="764540" cy="347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5730" marR="5080" indent="-113664">
              <a:lnSpc>
                <a:spcPts val="1210"/>
              </a:lnSpc>
              <a:spcBef>
                <a:spcPts val="235"/>
              </a:spcBef>
            </a:pPr>
            <a:r>
              <a:rPr sz="1100" b="1" spc="-5" dirty="0">
                <a:latin typeface="Calibri"/>
                <a:cs typeface="Calibri"/>
              </a:rPr>
              <a:t>PR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URE  FATIQUE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71550" y="3781425"/>
            <a:ext cx="981075" cy="13049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35303" y="3939032"/>
            <a:ext cx="674370" cy="998219"/>
          </a:xfrm>
          <a:custGeom>
            <a:avLst/>
            <a:gdLst/>
            <a:ahLst/>
            <a:cxnLst/>
            <a:rect l="l" t="t" r="r" b="b"/>
            <a:pathLst>
              <a:path w="674369" h="998220">
                <a:moveTo>
                  <a:pt x="606628" y="0"/>
                </a:moveTo>
                <a:lnTo>
                  <a:pt x="67398" y="0"/>
                </a:lnTo>
                <a:lnTo>
                  <a:pt x="41164" y="5304"/>
                </a:lnTo>
                <a:lnTo>
                  <a:pt x="19740" y="19764"/>
                </a:lnTo>
                <a:lnTo>
                  <a:pt x="5296" y="41201"/>
                </a:lnTo>
                <a:lnTo>
                  <a:pt x="0" y="67437"/>
                </a:lnTo>
                <a:lnTo>
                  <a:pt x="0" y="930529"/>
                </a:lnTo>
                <a:lnTo>
                  <a:pt x="5296" y="956764"/>
                </a:lnTo>
                <a:lnTo>
                  <a:pt x="19740" y="978201"/>
                </a:lnTo>
                <a:lnTo>
                  <a:pt x="41164" y="992661"/>
                </a:lnTo>
                <a:lnTo>
                  <a:pt x="67398" y="997966"/>
                </a:lnTo>
                <a:lnTo>
                  <a:pt x="606628" y="997966"/>
                </a:lnTo>
                <a:lnTo>
                  <a:pt x="632863" y="992661"/>
                </a:lnTo>
                <a:lnTo>
                  <a:pt x="654300" y="978201"/>
                </a:lnTo>
                <a:lnTo>
                  <a:pt x="668760" y="956764"/>
                </a:lnTo>
                <a:lnTo>
                  <a:pt x="674065" y="930529"/>
                </a:lnTo>
                <a:lnTo>
                  <a:pt x="674065" y="67437"/>
                </a:lnTo>
                <a:lnTo>
                  <a:pt x="668760" y="41201"/>
                </a:lnTo>
                <a:lnTo>
                  <a:pt x="654300" y="19764"/>
                </a:lnTo>
                <a:lnTo>
                  <a:pt x="632863" y="5304"/>
                </a:lnTo>
                <a:lnTo>
                  <a:pt x="60662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5303" y="3939032"/>
            <a:ext cx="674370" cy="998219"/>
          </a:xfrm>
          <a:custGeom>
            <a:avLst/>
            <a:gdLst/>
            <a:ahLst/>
            <a:cxnLst/>
            <a:rect l="l" t="t" r="r" b="b"/>
            <a:pathLst>
              <a:path w="674369" h="998220">
                <a:moveTo>
                  <a:pt x="0" y="67437"/>
                </a:moveTo>
                <a:lnTo>
                  <a:pt x="5296" y="41201"/>
                </a:lnTo>
                <a:lnTo>
                  <a:pt x="19740" y="19764"/>
                </a:lnTo>
                <a:lnTo>
                  <a:pt x="41164" y="5304"/>
                </a:lnTo>
                <a:lnTo>
                  <a:pt x="67398" y="0"/>
                </a:lnTo>
                <a:lnTo>
                  <a:pt x="606628" y="0"/>
                </a:lnTo>
                <a:lnTo>
                  <a:pt x="632863" y="5304"/>
                </a:lnTo>
                <a:lnTo>
                  <a:pt x="654300" y="19764"/>
                </a:lnTo>
                <a:lnTo>
                  <a:pt x="668760" y="41201"/>
                </a:lnTo>
                <a:lnTo>
                  <a:pt x="674065" y="67437"/>
                </a:lnTo>
                <a:lnTo>
                  <a:pt x="674065" y="930529"/>
                </a:lnTo>
                <a:lnTo>
                  <a:pt x="668760" y="956764"/>
                </a:lnTo>
                <a:lnTo>
                  <a:pt x="654300" y="978201"/>
                </a:lnTo>
                <a:lnTo>
                  <a:pt x="632863" y="992661"/>
                </a:lnTo>
                <a:lnTo>
                  <a:pt x="606628" y="997966"/>
                </a:lnTo>
                <a:lnTo>
                  <a:pt x="67398" y="997966"/>
                </a:lnTo>
                <a:lnTo>
                  <a:pt x="41164" y="992661"/>
                </a:lnTo>
                <a:lnTo>
                  <a:pt x="19740" y="978201"/>
                </a:lnTo>
                <a:lnTo>
                  <a:pt x="5296" y="956764"/>
                </a:lnTo>
                <a:lnTo>
                  <a:pt x="0" y="930529"/>
                </a:lnTo>
                <a:lnTo>
                  <a:pt x="0" y="67437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86078" y="4109973"/>
            <a:ext cx="572135" cy="62611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ct val="91500"/>
              </a:lnSpc>
              <a:spcBef>
                <a:spcPts val="210"/>
              </a:spcBef>
            </a:pPr>
            <a:r>
              <a:rPr sz="1050" b="1" spc="-10" dirty="0">
                <a:latin typeface="Calibri"/>
                <a:cs typeface="Calibri"/>
              </a:rPr>
              <a:t>I</a:t>
            </a:r>
            <a:r>
              <a:rPr sz="1050" b="1" dirty="0">
                <a:latin typeface="Calibri"/>
                <a:cs typeface="Calibri"/>
              </a:rPr>
              <a:t>NCRE</a:t>
            </a:r>
            <a:r>
              <a:rPr sz="1050" b="1" spc="-5" dirty="0">
                <a:latin typeface="Calibri"/>
                <a:cs typeface="Calibri"/>
              </a:rPr>
              <a:t>A</a:t>
            </a:r>
            <a:r>
              <a:rPr sz="1050" b="1" dirty="0">
                <a:latin typeface="Calibri"/>
                <a:cs typeface="Calibri"/>
              </a:rPr>
              <a:t>SE  </a:t>
            </a:r>
            <a:r>
              <a:rPr sz="1050" b="1" spc="-5" dirty="0">
                <a:latin typeface="Calibri"/>
                <a:cs typeface="Calibri"/>
              </a:rPr>
              <a:t>IN </a:t>
            </a:r>
            <a:r>
              <a:rPr sz="1050" b="1" dirty="0">
                <a:latin typeface="Calibri"/>
                <a:cs typeface="Calibri"/>
              </a:rPr>
              <a:t>BODY  TEMPE</a:t>
            </a:r>
            <a:r>
              <a:rPr sz="1050" b="1" spc="5" dirty="0">
                <a:latin typeface="Calibri"/>
                <a:cs typeface="Calibri"/>
              </a:rPr>
              <a:t>R</a:t>
            </a:r>
            <a:r>
              <a:rPr sz="1050" b="1" dirty="0">
                <a:latin typeface="Calibri"/>
                <a:cs typeface="Calibri"/>
              </a:rPr>
              <a:t>A  TURE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00225" y="3781425"/>
            <a:ext cx="1219200" cy="13906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59229" y="3939032"/>
            <a:ext cx="916940" cy="1082675"/>
          </a:xfrm>
          <a:custGeom>
            <a:avLst/>
            <a:gdLst/>
            <a:ahLst/>
            <a:cxnLst/>
            <a:rect l="l" t="t" r="r" b="b"/>
            <a:pathLst>
              <a:path w="916939" h="1082675">
                <a:moveTo>
                  <a:pt x="824991" y="0"/>
                </a:moveTo>
                <a:lnTo>
                  <a:pt x="91566" y="0"/>
                </a:lnTo>
                <a:lnTo>
                  <a:pt x="55935" y="7201"/>
                </a:lnTo>
                <a:lnTo>
                  <a:pt x="26828" y="26844"/>
                </a:lnTo>
                <a:lnTo>
                  <a:pt x="7199" y="55989"/>
                </a:lnTo>
                <a:lnTo>
                  <a:pt x="0" y="91694"/>
                </a:lnTo>
                <a:lnTo>
                  <a:pt x="0" y="990473"/>
                </a:lnTo>
                <a:lnTo>
                  <a:pt x="7199" y="1026177"/>
                </a:lnTo>
                <a:lnTo>
                  <a:pt x="26828" y="1055322"/>
                </a:lnTo>
                <a:lnTo>
                  <a:pt x="55935" y="1074965"/>
                </a:lnTo>
                <a:lnTo>
                  <a:pt x="91566" y="1082167"/>
                </a:lnTo>
                <a:lnTo>
                  <a:pt x="824991" y="1082167"/>
                </a:lnTo>
                <a:lnTo>
                  <a:pt x="860696" y="1074965"/>
                </a:lnTo>
                <a:lnTo>
                  <a:pt x="889841" y="1055322"/>
                </a:lnTo>
                <a:lnTo>
                  <a:pt x="909484" y="1026177"/>
                </a:lnTo>
                <a:lnTo>
                  <a:pt x="916685" y="990473"/>
                </a:lnTo>
                <a:lnTo>
                  <a:pt x="916685" y="91694"/>
                </a:lnTo>
                <a:lnTo>
                  <a:pt x="909484" y="55989"/>
                </a:lnTo>
                <a:lnTo>
                  <a:pt x="889841" y="26844"/>
                </a:lnTo>
                <a:lnTo>
                  <a:pt x="860696" y="7201"/>
                </a:lnTo>
                <a:lnTo>
                  <a:pt x="82499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59229" y="3939032"/>
            <a:ext cx="916940" cy="1082675"/>
          </a:xfrm>
          <a:custGeom>
            <a:avLst/>
            <a:gdLst/>
            <a:ahLst/>
            <a:cxnLst/>
            <a:rect l="l" t="t" r="r" b="b"/>
            <a:pathLst>
              <a:path w="916939" h="1082675">
                <a:moveTo>
                  <a:pt x="0" y="91694"/>
                </a:moveTo>
                <a:lnTo>
                  <a:pt x="7199" y="55989"/>
                </a:lnTo>
                <a:lnTo>
                  <a:pt x="26828" y="26844"/>
                </a:lnTo>
                <a:lnTo>
                  <a:pt x="55935" y="7201"/>
                </a:lnTo>
                <a:lnTo>
                  <a:pt x="91566" y="0"/>
                </a:lnTo>
                <a:lnTo>
                  <a:pt x="824991" y="0"/>
                </a:lnTo>
                <a:lnTo>
                  <a:pt x="860696" y="7201"/>
                </a:lnTo>
                <a:lnTo>
                  <a:pt x="889841" y="26844"/>
                </a:lnTo>
                <a:lnTo>
                  <a:pt x="909484" y="55989"/>
                </a:lnTo>
                <a:lnTo>
                  <a:pt x="916685" y="91694"/>
                </a:lnTo>
                <a:lnTo>
                  <a:pt x="916685" y="990473"/>
                </a:lnTo>
                <a:lnTo>
                  <a:pt x="909484" y="1026177"/>
                </a:lnTo>
                <a:lnTo>
                  <a:pt x="889841" y="1055322"/>
                </a:lnTo>
                <a:lnTo>
                  <a:pt x="860696" y="1074965"/>
                </a:lnTo>
                <a:lnTo>
                  <a:pt x="824991" y="1082167"/>
                </a:lnTo>
                <a:lnTo>
                  <a:pt x="91566" y="1082167"/>
                </a:lnTo>
                <a:lnTo>
                  <a:pt x="55935" y="1074965"/>
                </a:lnTo>
                <a:lnTo>
                  <a:pt x="26828" y="1055322"/>
                </a:lnTo>
                <a:lnTo>
                  <a:pt x="7199" y="1026177"/>
                </a:lnTo>
                <a:lnTo>
                  <a:pt x="0" y="990473"/>
                </a:lnTo>
                <a:lnTo>
                  <a:pt x="0" y="91694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046858" y="4192015"/>
            <a:ext cx="742315" cy="492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080" indent="-38100">
              <a:lnSpc>
                <a:spcPct val="127499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INCR</a:t>
            </a:r>
            <a:r>
              <a:rPr sz="1200" b="1" spc="-1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ASED  </a:t>
            </a:r>
            <a:r>
              <a:rPr sz="1200" b="1" spc="-5" dirty="0">
                <a:latin typeface="Calibri"/>
                <a:cs typeface="Calibri"/>
              </a:rPr>
              <a:t>EXERTION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67025" y="3781425"/>
            <a:ext cx="1095375" cy="13906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25648" y="3939032"/>
            <a:ext cx="786130" cy="1083310"/>
          </a:xfrm>
          <a:custGeom>
            <a:avLst/>
            <a:gdLst/>
            <a:ahLst/>
            <a:cxnLst/>
            <a:rect l="l" t="t" r="r" b="b"/>
            <a:pathLst>
              <a:path w="786129" h="1083310">
                <a:moveTo>
                  <a:pt x="707516" y="0"/>
                </a:moveTo>
                <a:lnTo>
                  <a:pt x="78612" y="0"/>
                </a:lnTo>
                <a:lnTo>
                  <a:pt x="48059" y="6175"/>
                </a:lnTo>
                <a:lnTo>
                  <a:pt x="23066" y="23018"/>
                </a:lnTo>
                <a:lnTo>
                  <a:pt x="6193" y="48006"/>
                </a:lnTo>
                <a:lnTo>
                  <a:pt x="0" y="78613"/>
                </a:lnTo>
                <a:lnTo>
                  <a:pt x="0" y="1004316"/>
                </a:lnTo>
                <a:lnTo>
                  <a:pt x="6193" y="1034923"/>
                </a:lnTo>
                <a:lnTo>
                  <a:pt x="23066" y="1059910"/>
                </a:lnTo>
                <a:lnTo>
                  <a:pt x="48059" y="1076753"/>
                </a:lnTo>
                <a:lnTo>
                  <a:pt x="78612" y="1082929"/>
                </a:lnTo>
                <a:lnTo>
                  <a:pt x="707516" y="1082929"/>
                </a:lnTo>
                <a:lnTo>
                  <a:pt x="738070" y="1076753"/>
                </a:lnTo>
                <a:lnTo>
                  <a:pt x="763063" y="1059910"/>
                </a:lnTo>
                <a:lnTo>
                  <a:pt x="779936" y="1034923"/>
                </a:lnTo>
                <a:lnTo>
                  <a:pt x="786129" y="1004316"/>
                </a:lnTo>
                <a:lnTo>
                  <a:pt x="786129" y="78613"/>
                </a:lnTo>
                <a:lnTo>
                  <a:pt x="779936" y="48006"/>
                </a:lnTo>
                <a:lnTo>
                  <a:pt x="763063" y="23018"/>
                </a:lnTo>
                <a:lnTo>
                  <a:pt x="738070" y="6175"/>
                </a:lnTo>
                <a:lnTo>
                  <a:pt x="707516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25648" y="3939032"/>
            <a:ext cx="786130" cy="1083310"/>
          </a:xfrm>
          <a:custGeom>
            <a:avLst/>
            <a:gdLst/>
            <a:ahLst/>
            <a:cxnLst/>
            <a:rect l="l" t="t" r="r" b="b"/>
            <a:pathLst>
              <a:path w="786129" h="1083310">
                <a:moveTo>
                  <a:pt x="0" y="78613"/>
                </a:moveTo>
                <a:lnTo>
                  <a:pt x="6193" y="48006"/>
                </a:lnTo>
                <a:lnTo>
                  <a:pt x="23066" y="23018"/>
                </a:lnTo>
                <a:lnTo>
                  <a:pt x="48059" y="6175"/>
                </a:lnTo>
                <a:lnTo>
                  <a:pt x="78612" y="0"/>
                </a:lnTo>
                <a:lnTo>
                  <a:pt x="707516" y="0"/>
                </a:lnTo>
                <a:lnTo>
                  <a:pt x="738070" y="6175"/>
                </a:lnTo>
                <a:lnTo>
                  <a:pt x="763063" y="23018"/>
                </a:lnTo>
                <a:lnTo>
                  <a:pt x="779936" y="48006"/>
                </a:lnTo>
                <a:lnTo>
                  <a:pt x="786129" y="78613"/>
                </a:lnTo>
                <a:lnTo>
                  <a:pt x="786129" y="1004316"/>
                </a:lnTo>
                <a:lnTo>
                  <a:pt x="779936" y="1034923"/>
                </a:lnTo>
                <a:lnTo>
                  <a:pt x="763063" y="1059910"/>
                </a:lnTo>
                <a:lnTo>
                  <a:pt x="738070" y="1076753"/>
                </a:lnTo>
                <a:lnTo>
                  <a:pt x="707516" y="1082929"/>
                </a:lnTo>
                <a:lnTo>
                  <a:pt x="78612" y="1082929"/>
                </a:lnTo>
                <a:lnTo>
                  <a:pt x="48059" y="1076753"/>
                </a:lnTo>
                <a:lnTo>
                  <a:pt x="23066" y="1059910"/>
                </a:lnTo>
                <a:lnTo>
                  <a:pt x="6193" y="1034923"/>
                </a:lnTo>
                <a:lnTo>
                  <a:pt x="0" y="1004316"/>
                </a:lnTo>
                <a:lnTo>
                  <a:pt x="0" y="78613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099054" y="4283455"/>
            <a:ext cx="647065" cy="36576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3655" marR="5080" indent="-21590">
              <a:lnSpc>
                <a:spcPts val="1240"/>
              </a:lnSpc>
              <a:spcBef>
                <a:spcPts val="305"/>
              </a:spcBef>
            </a:pPr>
            <a:r>
              <a:rPr sz="1200" b="1" spc="-5" dirty="0">
                <a:latin typeface="Times New Roman"/>
                <a:cs typeface="Times New Roman"/>
              </a:rPr>
              <a:t>RISK</a:t>
            </a:r>
            <a:r>
              <a:rPr sz="1200" b="1" spc="-9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  </a:t>
            </a:r>
            <a:r>
              <a:rPr sz="1200" b="1" spc="-10" dirty="0">
                <a:latin typeface="Times New Roman"/>
                <a:cs typeface="Times New Roman"/>
              </a:rPr>
              <a:t>INJURY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133850" y="2762250"/>
            <a:ext cx="2505075" cy="1066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94885" y="2922904"/>
            <a:ext cx="2195195" cy="757555"/>
          </a:xfrm>
          <a:custGeom>
            <a:avLst/>
            <a:gdLst/>
            <a:ahLst/>
            <a:cxnLst/>
            <a:rect l="l" t="t" r="r" b="b"/>
            <a:pathLst>
              <a:path w="2195195" h="757554">
                <a:moveTo>
                  <a:pt x="2119249" y="0"/>
                </a:moveTo>
                <a:lnTo>
                  <a:pt x="75691" y="0"/>
                </a:lnTo>
                <a:lnTo>
                  <a:pt x="46237" y="5933"/>
                </a:lnTo>
                <a:lnTo>
                  <a:pt x="22177" y="22129"/>
                </a:lnTo>
                <a:lnTo>
                  <a:pt x="5951" y="46184"/>
                </a:lnTo>
                <a:lnTo>
                  <a:pt x="0" y="75692"/>
                </a:lnTo>
                <a:lnTo>
                  <a:pt x="0" y="681355"/>
                </a:lnTo>
                <a:lnTo>
                  <a:pt x="5951" y="710882"/>
                </a:lnTo>
                <a:lnTo>
                  <a:pt x="22177" y="734980"/>
                </a:lnTo>
                <a:lnTo>
                  <a:pt x="46237" y="751220"/>
                </a:lnTo>
                <a:lnTo>
                  <a:pt x="75691" y="757174"/>
                </a:lnTo>
                <a:lnTo>
                  <a:pt x="2119249" y="757174"/>
                </a:lnTo>
                <a:lnTo>
                  <a:pt x="2148776" y="751220"/>
                </a:lnTo>
                <a:lnTo>
                  <a:pt x="2172874" y="734980"/>
                </a:lnTo>
                <a:lnTo>
                  <a:pt x="2189114" y="710882"/>
                </a:lnTo>
                <a:lnTo>
                  <a:pt x="2195067" y="681355"/>
                </a:lnTo>
                <a:lnTo>
                  <a:pt x="2195067" y="75692"/>
                </a:lnTo>
                <a:lnTo>
                  <a:pt x="2189114" y="46184"/>
                </a:lnTo>
                <a:lnTo>
                  <a:pt x="2172874" y="22129"/>
                </a:lnTo>
                <a:lnTo>
                  <a:pt x="2148776" y="5933"/>
                </a:lnTo>
                <a:lnTo>
                  <a:pt x="211924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94885" y="2922904"/>
            <a:ext cx="2195195" cy="757555"/>
          </a:xfrm>
          <a:custGeom>
            <a:avLst/>
            <a:gdLst/>
            <a:ahLst/>
            <a:cxnLst/>
            <a:rect l="l" t="t" r="r" b="b"/>
            <a:pathLst>
              <a:path w="2195195" h="757554">
                <a:moveTo>
                  <a:pt x="0" y="75692"/>
                </a:moveTo>
                <a:lnTo>
                  <a:pt x="5951" y="46184"/>
                </a:lnTo>
                <a:lnTo>
                  <a:pt x="22177" y="22129"/>
                </a:lnTo>
                <a:lnTo>
                  <a:pt x="46237" y="5933"/>
                </a:lnTo>
                <a:lnTo>
                  <a:pt x="75691" y="0"/>
                </a:lnTo>
                <a:lnTo>
                  <a:pt x="2119249" y="0"/>
                </a:lnTo>
                <a:lnTo>
                  <a:pt x="2148776" y="5933"/>
                </a:lnTo>
                <a:lnTo>
                  <a:pt x="2172874" y="22129"/>
                </a:lnTo>
                <a:lnTo>
                  <a:pt x="2189114" y="46184"/>
                </a:lnTo>
                <a:lnTo>
                  <a:pt x="2195067" y="75692"/>
                </a:lnTo>
                <a:lnTo>
                  <a:pt x="2195067" y="681355"/>
                </a:lnTo>
                <a:lnTo>
                  <a:pt x="2189114" y="710882"/>
                </a:lnTo>
                <a:lnTo>
                  <a:pt x="2172874" y="734980"/>
                </a:lnTo>
                <a:lnTo>
                  <a:pt x="2148776" y="751220"/>
                </a:lnTo>
                <a:lnTo>
                  <a:pt x="2119249" y="757174"/>
                </a:lnTo>
                <a:lnTo>
                  <a:pt x="75691" y="757174"/>
                </a:lnTo>
                <a:lnTo>
                  <a:pt x="46237" y="751220"/>
                </a:lnTo>
                <a:lnTo>
                  <a:pt x="22177" y="734980"/>
                </a:lnTo>
                <a:lnTo>
                  <a:pt x="5951" y="710882"/>
                </a:lnTo>
                <a:lnTo>
                  <a:pt x="0" y="681355"/>
                </a:lnTo>
                <a:lnTo>
                  <a:pt x="0" y="75692"/>
                </a:lnTo>
                <a:close/>
              </a:path>
            </a:pathLst>
          </a:custGeom>
          <a:ln w="12699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535170" y="3024378"/>
            <a:ext cx="1716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C</a:t>
            </a:r>
            <a:r>
              <a:rPr sz="2400" spc="-15" dirty="0">
                <a:solidFill>
                  <a:srgbClr val="AB0043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G</a:t>
            </a:r>
            <a:r>
              <a:rPr sz="2400" spc="-15" dirty="0">
                <a:solidFill>
                  <a:srgbClr val="AB0043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AB0043"/>
                </a:solidFill>
                <a:latin typeface="Times New Roman"/>
                <a:cs typeface="Times New Roman"/>
              </a:rPr>
              <a:t>ITI</a:t>
            </a: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800475" y="3714750"/>
            <a:ext cx="1181100" cy="1276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61510" y="3876040"/>
            <a:ext cx="878205" cy="968375"/>
          </a:xfrm>
          <a:custGeom>
            <a:avLst/>
            <a:gdLst/>
            <a:ahLst/>
            <a:cxnLst/>
            <a:rect l="l" t="t" r="r" b="b"/>
            <a:pathLst>
              <a:path w="878204" h="968375">
                <a:moveTo>
                  <a:pt x="790321" y="0"/>
                </a:moveTo>
                <a:lnTo>
                  <a:pt x="87884" y="0"/>
                </a:lnTo>
                <a:lnTo>
                  <a:pt x="53685" y="6909"/>
                </a:lnTo>
                <a:lnTo>
                  <a:pt x="25749" y="25749"/>
                </a:lnTo>
                <a:lnTo>
                  <a:pt x="6909" y="53685"/>
                </a:lnTo>
                <a:lnTo>
                  <a:pt x="0" y="87884"/>
                </a:lnTo>
                <a:lnTo>
                  <a:pt x="0" y="880618"/>
                </a:lnTo>
                <a:lnTo>
                  <a:pt x="6909" y="914796"/>
                </a:lnTo>
                <a:lnTo>
                  <a:pt x="25749" y="942689"/>
                </a:lnTo>
                <a:lnTo>
                  <a:pt x="53685" y="961485"/>
                </a:lnTo>
                <a:lnTo>
                  <a:pt x="87884" y="968375"/>
                </a:lnTo>
                <a:lnTo>
                  <a:pt x="790321" y="968375"/>
                </a:lnTo>
                <a:lnTo>
                  <a:pt x="824519" y="961485"/>
                </a:lnTo>
                <a:lnTo>
                  <a:pt x="852455" y="942689"/>
                </a:lnTo>
                <a:lnTo>
                  <a:pt x="871295" y="914796"/>
                </a:lnTo>
                <a:lnTo>
                  <a:pt x="878204" y="880618"/>
                </a:lnTo>
                <a:lnTo>
                  <a:pt x="878204" y="87884"/>
                </a:lnTo>
                <a:lnTo>
                  <a:pt x="871295" y="53685"/>
                </a:lnTo>
                <a:lnTo>
                  <a:pt x="852455" y="25749"/>
                </a:lnTo>
                <a:lnTo>
                  <a:pt x="824519" y="6909"/>
                </a:lnTo>
                <a:lnTo>
                  <a:pt x="790321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61510" y="3876040"/>
            <a:ext cx="878205" cy="968375"/>
          </a:xfrm>
          <a:custGeom>
            <a:avLst/>
            <a:gdLst/>
            <a:ahLst/>
            <a:cxnLst/>
            <a:rect l="l" t="t" r="r" b="b"/>
            <a:pathLst>
              <a:path w="878204" h="968375">
                <a:moveTo>
                  <a:pt x="0" y="87884"/>
                </a:moveTo>
                <a:lnTo>
                  <a:pt x="6909" y="53685"/>
                </a:lnTo>
                <a:lnTo>
                  <a:pt x="25749" y="25749"/>
                </a:lnTo>
                <a:lnTo>
                  <a:pt x="53685" y="6909"/>
                </a:lnTo>
                <a:lnTo>
                  <a:pt x="87884" y="0"/>
                </a:lnTo>
                <a:lnTo>
                  <a:pt x="790321" y="0"/>
                </a:lnTo>
                <a:lnTo>
                  <a:pt x="824519" y="6909"/>
                </a:lnTo>
                <a:lnTo>
                  <a:pt x="852455" y="25749"/>
                </a:lnTo>
                <a:lnTo>
                  <a:pt x="871295" y="53685"/>
                </a:lnTo>
                <a:lnTo>
                  <a:pt x="878204" y="87884"/>
                </a:lnTo>
                <a:lnTo>
                  <a:pt x="878204" y="880618"/>
                </a:lnTo>
                <a:lnTo>
                  <a:pt x="871295" y="914796"/>
                </a:lnTo>
                <a:lnTo>
                  <a:pt x="852455" y="942689"/>
                </a:lnTo>
                <a:lnTo>
                  <a:pt x="824519" y="961485"/>
                </a:lnTo>
                <a:lnTo>
                  <a:pt x="790321" y="968375"/>
                </a:lnTo>
                <a:lnTo>
                  <a:pt x="87884" y="968375"/>
                </a:lnTo>
                <a:lnTo>
                  <a:pt x="53685" y="961485"/>
                </a:lnTo>
                <a:lnTo>
                  <a:pt x="25749" y="942689"/>
                </a:lnTo>
                <a:lnTo>
                  <a:pt x="6909" y="914796"/>
                </a:lnTo>
                <a:lnTo>
                  <a:pt x="0" y="880618"/>
                </a:lnTo>
                <a:lnTo>
                  <a:pt x="0" y="87884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086605" y="4238625"/>
            <a:ext cx="630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dirty="0">
                <a:latin typeface="Calibri"/>
                <a:cs typeface="Calibri"/>
              </a:rPr>
              <a:t>EMO</a:t>
            </a:r>
            <a:r>
              <a:rPr sz="1200" b="1" spc="-2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829175" y="3714750"/>
            <a:ext cx="1143000" cy="15430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89448" y="3876040"/>
            <a:ext cx="840740" cy="1233170"/>
          </a:xfrm>
          <a:custGeom>
            <a:avLst/>
            <a:gdLst/>
            <a:ahLst/>
            <a:cxnLst/>
            <a:rect l="l" t="t" r="r" b="b"/>
            <a:pathLst>
              <a:path w="840739" h="1233170">
                <a:moveTo>
                  <a:pt x="756665" y="0"/>
                </a:moveTo>
                <a:lnTo>
                  <a:pt x="84074" y="0"/>
                </a:lnTo>
                <a:lnTo>
                  <a:pt x="51381" y="6617"/>
                </a:lnTo>
                <a:lnTo>
                  <a:pt x="24653" y="24653"/>
                </a:lnTo>
                <a:lnTo>
                  <a:pt x="6617" y="51381"/>
                </a:lnTo>
                <a:lnTo>
                  <a:pt x="0" y="84074"/>
                </a:lnTo>
                <a:lnTo>
                  <a:pt x="0" y="1149096"/>
                </a:lnTo>
                <a:lnTo>
                  <a:pt x="6617" y="1181842"/>
                </a:lnTo>
                <a:lnTo>
                  <a:pt x="24653" y="1208563"/>
                </a:lnTo>
                <a:lnTo>
                  <a:pt x="51381" y="1226569"/>
                </a:lnTo>
                <a:lnTo>
                  <a:pt x="84074" y="1233170"/>
                </a:lnTo>
                <a:lnTo>
                  <a:pt x="756665" y="1233170"/>
                </a:lnTo>
                <a:lnTo>
                  <a:pt x="789412" y="1226569"/>
                </a:lnTo>
                <a:lnTo>
                  <a:pt x="816133" y="1208563"/>
                </a:lnTo>
                <a:lnTo>
                  <a:pt x="834139" y="1181842"/>
                </a:lnTo>
                <a:lnTo>
                  <a:pt x="840739" y="1149096"/>
                </a:lnTo>
                <a:lnTo>
                  <a:pt x="840739" y="84074"/>
                </a:lnTo>
                <a:lnTo>
                  <a:pt x="834139" y="51381"/>
                </a:lnTo>
                <a:lnTo>
                  <a:pt x="816133" y="24653"/>
                </a:lnTo>
                <a:lnTo>
                  <a:pt x="789412" y="6617"/>
                </a:lnTo>
                <a:lnTo>
                  <a:pt x="75666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89448" y="3876040"/>
            <a:ext cx="840740" cy="1233170"/>
          </a:xfrm>
          <a:custGeom>
            <a:avLst/>
            <a:gdLst/>
            <a:ahLst/>
            <a:cxnLst/>
            <a:rect l="l" t="t" r="r" b="b"/>
            <a:pathLst>
              <a:path w="840739" h="1233170">
                <a:moveTo>
                  <a:pt x="0" y="84074"/>
                </a:moveTo>
                <a:lnTo>
                  <a:pt x="6617" y="51381"/>
                </a:lnTo>
                <a:lnTo>
                  <a:pt x="24653" y="24653"/>
                </a:lnTo>
                <a:lnTo>
                  <a:pt x="51381" y="6617"/>
                </a:lnTo>
                <a:lnTo>
                  <a:pt x="84074" y="0"/>
                </a:lnTo>
                <a:lnTo>
                  <a:pt x="756665" y="0"/>
                </a:lnTo>
                <a:lnTo>
                  <a:pt x="789412" y="6617"/>
                </a:lnTo>
                <a:lnTo>
                  <a:pt x="816133" y="24653"/>
                </a:lnTo>
                <a:lnTo>
                  <a:pt x="834139" y="51381"/>
                </a:lnTo>
                <a:lnTo>
                  <a:pt x="840739" y="84074"/>
                </a:lnTo>
                <a:lnTo>
                  <a:pt x="840739" y="1149096"/>
                </a:lnTo>
                <a:lnTo>
                  <a:pt x="834139" y="1181842"/>
                </a:lnTo>
                <a:lnTo>
                  <a:pt x="816133" y="1208563"/>
                </a:lnTo>
                <a:lnTo>
                  <a:pt x="789412" y="1226569"/>
                </a:lnTo>
                <a:lnTo>
                  <a:pt x="756665" y="1233170"/>
                </a:lnTo>
                <a:lnTo>
                  <a:pt x="84074" y="1233170"/>
                </a:lnTo>
                <a:lnTo>
                  <a:pt x="51381" y="1226569"/>
                </a:lnTo>
                <a:lnTo>
                  <a:pt x="24653" y="1208563"/>
                </a:lnTo>
                <a:lnTo>
                  <a:pt x="6617" y="1181842"/>
                </a:lnTo>
                <a:lnTo>
                  <a:pt x="0" y="1149096"/>
                </a:lnTo>
                <a:lnTo>
                  <a:pt x="0" y="84074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056378" y="4303014"/>
            <a:ext cx="706120" cy="34798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68910">
              <a:lnSpc>
                <a:spcPts val="1210"/>
              </a:lnSpc>
              <a:spcBef>
                <a:spcPts val="235"/>
              </a:spcBef>
            </a:pPr>
            <a:r>
              <a:rPr sz="1100" b="1" spc="-5" dirty="0">
                <a:latin typeface="Calibri"/>
                <a:cs typeface="Calibri"/>
              </a:rPr>
              <a:t>POOR  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TENT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819775" y="3714750"/>
            <a:ext cx="1152525" cy="17621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79921" y="3876040"/>
            <a:ext cx="843915" cy="1452880"/>
          </a:xfrm>
          <a:custGeom>
            <a:avLst/>
            <a:gdLst/>
            <a:ahLst/>
            <a:cxnLst/>
            <a:rect l="l" t="t" r="r" b="b"/>
            <a:pathLst>
              <a:path w="843915" h="1452879">
                <a:moveTo>
                  <a:pt x="759078" y="0"/>
                </a:moveTo>
                <a:lnTo>
                  <a:pt x="84327" y="0"/>
                </a:lnTo>
                <a:lnTo>
                  <a:pt x="51542" y="6639"/>
                </a:lnTo>
                <a:lnTo>
                  <a:pt x="24733" y="24733"/>
                </a:lnTo>
                <a:lnTo>
                  <a:pt x="6639" y="51542"/>
                </a:lnTo>
                <a:lnTo>
                  <a:pt x="0" y="84328"/>
                </a:lnTo>
                <a:lnTo>
                  <a:pt x="0" y="1368552"/>
                </a:lnTo>
                <a:lnTo>
                  <a:pt x="6639" y="1401391"/>
                </a:lnTo>
                <a:lnTo>
                  <a:pt x="24733" y="1428194"/>
                </a:lnTo>
                <a:lnTo>
                  <a:pt x="51542" y="1446258"/>
                </a:lnTo>
                <a:lnTo>
                  <a:pt x="84327" y="1452880"/>
                </a:lnTo>
                <a:lnTo>
                  <a:pt x="759078" y="1452880"/>
                </a:lnTo>
                <a:lnTo>
                  <a:pt x="791864" y="1446258"/>
                </a:lnTo>
                <a:lnTo>
                  <a:pt x="818673" y="1428194"/>
                </a:lnTo>
                <a:lnTo>
                  <a:pt x="836767" y="1401391"/>
                </a:lnTo>
                <a:lnTo>
                  <a:pt x="843406" y="1368552"/>
                </a:lnTo>
                <a:lnTo>
                  <a:pt x="843406" y="84328"/>
                </a:lnTo>
                <a:lnTo>
                  <a:pt x="836767" y="51542"/>
                </a:lnTo>
                <a:lnTo>
                  <a:pt x="818673" y="24733"/>
                </a:lnTo>
                <a:lnTo>
                  <a:pt x="791864" y="6639"/>
                </a:lnTo>
                <a:lnTo>
                  <a:pt x="75907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79921" y="3876040"/>
            <a:ext cx="843915" cy="1452880"/>
          </a:xfrm>
          <a:custGeom>
            <a:avLst/>
            <a:gdLst/>
            <a:ahLst/>
            <a:cxnLst/>
            <a:rect l="l" t="t" r="r" b="b"/>
            <a:pathLst>
              <a:path w="843915" h="1452879">
                <a:moveTo>
                  <a:pt x="0" y="84328"/>
                </a:moveTo>
                <a:lnTo>
                  <a:pt x="6639" y="51542"/>
                </a:lnTo>
                <a:lnTo>
                  <a:pt x="24733" y="24733"/>
                </a:lnTo>
                <a:lnTo>
                  <a:pt x="51542" y="6639"/>
                </a:lnTo>
                <a:lnTo>
                  <a:pt x="84327" y="0"/>
                </a:lnTo>
                <a:lnTo>
                  <a:pt x="759078" y="0"/>
                </a:lnTo>
                <a:lnTo>
                  <a:pt x="791864" y="6639"/>
                </a:lnTo>
                <a:lnTo>
                  <a:pt x="818673" y="24733"/>
                </a:lnTo>
                <a:lnTo>
                  <a:pt x="836767" y="51542"/>
                </a:lnTo>
                <a:lnTo>
                  <a:pt x="843406" y="84328"/>
                </a:lnTo>
                <a:lnTo>
                  <a:pt x="843406" y="1368552"/>
                </a:lnTo>
                <a:lnTo>
                  <a:pt x="836767" y="1401391"/>
                </a:lnTo>
                <a:lnTo>
                  <a:pt x="818673" y="1428194"/>
                </a:lnTo>
                <a:lnTo>
                  <a:pt x="791864" y="1446258"/>
                </a:lnTo>
                <a:lnTo>
                  <a:pt x="759078" y="1452880"/>
                </a:lnTo>
                <a:lnTo>
                  <a:pt x="84327" y="1452880"/>
                </a:lnTo>
                <a:lnTo>
                  <a:pt x="51542" y="1446258"/>
                </a:lnTo>
                <a:lnTo>
                  <a:pt x="24733" y="1428194"/>
                </a:lnTo>
                <a:lnTo>
                  <a:pt x="6639" y="1401391"/>
                </a:lnTo>
                <a:lnTo>
                  <a:pt x="0" y="1368552"/>
                </a:lnTo>
                <a:lnTo>
                  <a:pt x="0" y="84328"/>
                </a:lnTo>
                <a:close/>
              </a:path>
            </a:pathLst>
          </a:custGeom>
          <a:ln w="12699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049517" y="4364863"/>
            <a:ext cx="70548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170180">
              <a:lnSpc>
                <a:spcPts val="1540"/>
              </a:lnSpc>
              <a:spcBef>
                <a:spcPts val="270"/>
              </a:spcBef>
            </a:pPr>
            <a:r>
              <a:rPr sz="1400" b="1" spc="-5" dirty="0">
                <a:latin typeface="Calibri"/>
                <a:cs typeface="Calibri"/>
              </a:rPr>
              <a:t>DNA  </a:t>
            </a:r>
            <a:r>
              <a:rPr sz="1400" b="1" spc="-35" dirty="0">
                <a:latin typeface="Calibri"/>
                <a:cs typeface="Calibri"/>
              </a:rPr>
              <a:t>D</a:t>
            </a:r>
            <a:r>
              <a:rPr sz="1400" b="1" dirty="0">
                <a:latin typeface="Calibri"/>
                <a:cs typeface="Calibri"/>
              </a:rPr>
              <a:t>AM</a:t>
            </a:r>
            <a:r>
              <a:rPr sz="1400" b="1" spc="-15" dirty="0">
                <a:latin typeface="Calibri"/>
                <a:cs typeface="Calibri"/>
              </a:rPr>
              <a:t>A</a:t>
            </a:r>
            <a:r>
              <a:rPr sz="1400" b="1" dirty="0">
                <a:latin typeface="Calibri"/>
                <a:cs typeface="Calibri"/>
              </a:rPr>
              <a:t>GE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734175" y="2695575"/>
            <a:ext cx="2409825" cy="12382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894576" y="2856738"/>
            <a:ext cx="2249805" cy="930910"/>
          </a:xfrm>
          <a:custGeom>
            <a:avLst/>
            <a:gdLst/>
            <a:ahLst/>
            <a:cxnLst/>
            <a:rect l="l" t="t" r="r" b="b"/>
            <a:pathLst>
              <a:path w="2249804" h="930910">
                <a:moveTo>
                  <a:pt x="2156332" y="0"/>
                </a:moveTo>
                <a:lnTo>
                  <a:pt x="93091" y="0"/>
                </a:lnTo>
                <a:lnTo>
                  <a:pt x="56846" y="7312"/>
                </a:lnTo>
                <a:lnTo>
                  <a:pt x="27257" y="27257"/>
                </a:lnTo>
                <a:lnTo>
                  <a:pt x="7312" y="56846"/>
                </a:lnTo>
                <a:lnTo>
                  <a:pt x="0" y="93090"/>
                </a:lnTo>
                <a:lnTo>
                  <a:pt x="0" y="837692"/>
                </a:lnTo>
                <a:lnTo>
                  <a:pt x="7312" y="873936"/>
                </a:lnTo>
                <a:lnTo>
                  <a:pt x="27257" y="903525"/>
                </a:lnTo>
                <a:lnTo>
                  <a:pt x="56846" y="923470"/>
                </a:lnTo>
                <a:lnTo>
                  <a:pt x="93091" y="930782"/>
                </a:lnTo>
                <a:lnTo>
                  <a:pt x="2156332" y="930782"/>
                </a:lnTo>
                <a:lnTo>
                  <a:pt x="2192577" y="923470"/>
                </a:lnTo>
                <a:lnTo>
                  <a:pt x="2222166" y="903525"/>
                </a:lnTo>
                <a:lnTo>
                  <a:pt x="2242111" y="873936"/>
                </a:lnTo>
                <a:lnTo>
                  <a:pt x="2249424" y="837692"/>
                </a:lnTo>
                <a:lnTo>
                  <a:pt x="2249424" y="93090"/>
                </a:lnTo>
                <a:lnTo>
                  <a:pt x="2242111" y="56846"/>
                </a:lnTo>
                <a:lnTo>
                  <a:pt x="2222166" y="27257"/>
                </a:lnTo>
                <a:lnTo>
                  <a:pt x="2192577" y="7312"/>
                </a:lnTo>
                <a:lnTo>
                  <a:pt x="21563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894576" y="2856738"/>
            <a:ext cx="2249805" cy="930910"/>
          </a:xfrm>
          <a:custGeom>
            <a:avLst/>
            <a:gdLst/>
            <a:ahLst/>
            <a:cxnLst/>
            <a:rect l="l" t="t" r="r" b="b"/>
            <a:pathLst>
              <a:path w="2249804" h="930910">
                <a:moveTo>
                  <a:pt x="0" y="93090"/>
                </a:moveTo>
                <a:lnTo>
                  <a:pt x="7312" y="56846"/>
                </a:lnTo>
                <a:lnTo>
                  <a:pt x="27257" y="27257"/>
                </a:lnTo>
                <a:lnTo>
                  <a:pt x="56846" y="7312"/>
                </a:lnTo>
                <a:lnTo>
                  <a:pt x="93091" y="0"/>
                </a:lnTo>
                <a:lnTo>
                  <a:pt x="2156332" y="0"/>
                </a:lnTo>
                <a:lnTo>
                  <a:pt x="2192577" y="7312"/>
                </a:lnTo>
                <a:lnTo>
                  <a:pt x="2222166" y="27257"/>
                </a:lnTo>
                <a:lnTo>
                  <a:pt x="2242111" y="56846"/>
                </a:lnTo>
                <a:lnTo>
                  <a:pt x="2249424" y="93090"/>
                </a:lnTo>
                <a:lnTo>
                  <a:pt x="2249424" y="837692"/>
                </a:lnTo>
                <a:lnTo>
                  <a:pt x="2242111" y="873936"/>
                </a:lnTo>
                <a:lnTo>
                  <a:pt x="2222166" y="903525"/>
                </a:lnTo>
                <a:lnTo>
                  <a:pt x="2192577" y="923470"/>
                </a:lnTo>
                <a:lnTo>
                  <a:pt x="2156332" y="930782"/>
                </a:lnTo>
                <a:lnTo>
                  <a:pt x="93091" y="930782"/>
                </a:lnTo>
                <a:lnTo>
                  <a:pt x="56846" y="923470"/>
                </a:lnTo>
                <a:lnTo>
                  <a:pt x="27257" y="903525"/>
                </a:lnTo>
                <a:lnTo>
                  <a:pt x="7312" y="873936"/>
                </a:lnTo>
                <a:lnTo>
                  <a:pt x="0" y="837692"/>
                </a:lnTo>
                <a:lnTo>
                  <a:pt x="0" y="93090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034910" y="2939922"/>
            <a:ext cx="1969770" cy="7067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indent="321310">
              <a:lnSpc>
                <a:spcPts val="2480"/>
              </a:lnSpc>
              <a:spcBef>
                <a:spcPts val="515"/>
              </a:spcBef>
            </a:pP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PSYCHO-  PH</a:t>
            </a:r>
            <a:r>
              <a:rPr sz="2400" spc="-20" dirty="0">
                <a:solidFill>
                  <a:srgbClr val="AB0043"/>
                </a:solidFill>
                <a:latin typeface="Times New Roman"/>
                <a:cs typeface="Times New Roman"/>
              </a:rPr>
              <a:t>Y</a:t>
            </a: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SIOL</a:t>
            </a:r>
            <a:r>
              <a:rPr sz="2400" spc="-15" dirty="0">
                <a:solidFill>
                  <a:srgbClr val="AB0043"/>
                </a:solidFill>
                <a:latin typeface="Times New Roman"/>
                <a:cs typeface="Times New Roman"/>
              </a:rPr>
              <a:t>O</a:t>
            </a:r>
            <a:r>
              <a:rPr sz="2400" spc="-5" dirty="0">
                <a:solidFill>
                  <a:srgbClr val="AB0043"/>
                </a:solidFill>
                <a:latin typeface="Times New Roman"/>
                <a:cs typeface="Times New Roman"/>
              </a:rPr>
              <a:t>GY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810375" y="3895725"/>
            <a:ext cx="1257300" cy="13620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73061" y="4049648"/>
            <a:ext cx="952500" cy="1061085"/>
          </a:xfrm>
          <a:custGeom>
            <a:avLst/>
            <a:gdLst/>
            <a:ahLst/>
            <a:cxnLst/>
            <a:rect l="l" t="t" r="r" b="b"/>
            <a:pathLst>
              <a:path w="952500" h="1061085">
                <a:moveTo>
                  <a:pt x="856742" y="0"/>
                </a:moveTo>
                <a:lnTo>
                  <a:pt x="95250" y="0"/>
                </a:lnTo>
                <a:lnTo>
                  <a:pt x="58185" y="7469"/>
                </a:lnTo>
                <a:lnTo>
                  <a:pt x="27908" y="27844"/>
                </a:lnTo>
                <a:lnTo>
                  <a:pt x="7489" y="58078"/>
                </a:lnTo>
                <a:lnTo>
                  <a:pt x="0" y="95123"/>
                </a:lnTo>
                <a:lnTo>
                  <a:pt x="0" y="965326"/>
                </a:lnTo>
                <a:lnTo>
                  <a:pt x="7489" y="1002391"/>
                </a:lnTo>
                <a:lnTo>
                  <a:pt x="27908" y="1032668"/>
                </a:lnTo>
                <a:lnTo>
                  <a:pt x="58185" y="1053087"/>
                </a:lnTo>
                <a:lnTo>
                  <a:pt x="95250" y="1060577"/>
                </a:lnTo>
                <a:lnTo>
                  <a:pt x="856742" y="1060577"/>
                </a:lnTo>
                <a:lnTo>
                  <a:pt x="893806" y="1053087"/>
                </a:lnTo>
                <a:lnTo>
                  <a:pt x="924083" y="1032668"/>
                </a:lnTo>
                <a:lnTo>
                  <a:pt x="944502" y="1002391"/>
                </a:lnTo>
                <a:lnTo>
                  <a:pt x="951992" y="965326"/>
                </a:lnTo>
                <a:lnTo>
                  <a:pt x="951992" y="95123"/>
                </a:lnTo>
                <a:lnTo>
                  <a:pt x="944502" y="58078"/>
                </a:lnTo>
                <a:lnTo>
                  <a:pt x="924083" y="27844"/>
                </a:lnTo>
                <a:lnTo>
                  <a:pt x="893806" y="7469"/>
                </a:lnTo>
                <a:lnTo>
                  <a:pt x="85674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73061" y="4049648"/>
            <a:ext cx="952500" cy="1061085"/>
          </a:xfrm>
          <a:custGeom>
            <a:avLst/>
            <a:gdLst/>
            <a:ahLst/>
            <a:cxnLst/>
            <a:rect l="l" t="t" r="r" b="b"/>
            <a:pathLst>
              <a:path w="952500" h="1061085">
                <a:moveTo>
                  <a:pt x="0" y="95123"/>
                </a:moveTo>
                <a:lnTo>
                  <a:pt x="7489" y="58078"/>
                </a:lnTo>
                <a:lnTo>
                  <a:pt x="27908" y="27844"/>
                </a:lnTo>
                <a:lnTo>
                  <a:pt x="58185" y="7469"/>
                </a:lnTo>
                <a:lnTo>
                  <a:pt x="95250" y="0"/>
                </a:lnTo>
                <a:lnTo>
                  <a:pt x="856742" y="0"/>
                </a:lnTo>
                <a:lnTo>
                  <a:pt x="893806" y="7469"/>
                </a:lnTo>
                <a:lnTo>
                  <a:pt x="924083" y="27844"/>
                </a:lnTo>
                <a:lnTo>
                  <a:pt x="944502" y="58078"/>
                </a:lnTo>
                <a:lnTo>
                  <a:pt x="951992" y="95123"/>
                </a:lnTo>
                <a:lnTo>
                  <a:pt x="951992" y="965326"/>
                </a:lnTo>
                <a:lnTo>
                  <a:pt x="944502" y="1002391"/>
                </a:lnTo>
                <a:lnTo>
                  <a:pt x="924083" y="1032668"/>
                </a:lnTo>
                <a:lnTo>
                  <a:pt x="893806" y="1053087"/>
                </a:lnTo>
                <a:lnTo>
                  <a:pt x="856742" y="1060577"/>
                </a:lnTo>
                <a:lnTo>
                  <a:pt x="95250" y="1060577"/>
                </a:lnTo>
                <a:lnTo>
                  <a:pt x="58185" y="1053087"/>
                </a:lnTo>
                <a:lnTo>
                  <a:pt x="27908" y="1032668"/>
                </a:lnTo>
                <a:lnTo>
                  <a:pt x="7489" y="1002391"/>
                </a:lnTo>
                <a:lnTo>
                  <a:pt x="0" y="965326"/>
                </a:lnTo>
                <a:lnTo>
                  <a:pt x="0" y="95123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045832" y="4303903"/>
            <a:ext cx="808355" cy="5245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295"/>
              </a:spcBef>
            </a:pPr>
            <a:r>
              <a:rPr sz="1200" b="1" spc="-5" dirty="0">
                <a:latin typeface="Arial"/>
                <a:cs typeface="Arial"/>
              </a:rPr>
              <a:t>INC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SE  </a:t>
            </a:r>
            <a:r>
              <a:rPr sz="1200" b="1" spc="-10" dirty="0">
                <a:latin typeface="Arial"/>
                <a:cs typeface="Arial"/>
              </a:rPr>
              <a:t>HEART  </a:t>
            </a:r>
            <a:r>
              <a:rPr sz="1200" b="1" spc="-35" dirty="0">
                <a:latin typeface="Arial"/>
                <a:cs typeface="Arial"/>
              </a:rPr>
              <a:t>RATE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915275" y="3895725"/>
            <a:ext cx="1228725" cy="13620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74786" y="4049648"/>
            <a:ext cx="989330" cy="1061085"/>
          </a:xfrm>
          <a:custGeom>
            <a:avLst/>
            <a:gdLst/>
            <a:ahLst/>
            <a:cxnLst/>
            <a:rect l="l" t="t" r="r" b="b"/>
            <a:pathLst>
              <a:path w="989329" h="1061085">
                <a:moveTo>
                  <a:pt x="889889" y="0"/>
                </a:moveTo>
                <a:lnTo>
                  <a:pt x="98933" y="0"/>
                </a:lnTo>
                <a:lnTo>
                  <a:pt x="60436" y="7758"/>
                </a:lnTo>
                <a:lnTo>
                  <a:pt x="28987" y="28924"/>
                </a:lnTo>
                <a:lnTo>
                  <a:pt x="7778" y="60328"/>
                </a:lnTo>
                <a:lnTo>
                  <a:pt x="0" y="98806"/>
                </a:lnTo>
                <a:lnTo>
                  <a:pt x="0" y="961644"/>
                </a:lnTo>
                <a:lnTo>
                  <a:pt x="7778" y="1000140"/>
                </a:lnTo>
                <a:lnTo>
                  <a:pt x="28987" y="1031589"/>
                </a:lnTo>
                <a:lnTo>
                  <a:pt x="60436" y="1052798"/>
                </a:lnTo>
                <a:lnTo>
                  <a:pt x="98933" y="1060577"/>
                </a:lnTo>
                <a:lnTo>
                  <a:pt x="889889" y="1060577"/>
                </a:lnTo>
                <a:lnTo>
                  <a:pt x="928385" y="1052798"/>
                </a:lnTo>
                <a:lnTo>
                  <a:pt x="959834" y="1031589"/>
                </a:lnTo>
                <a:lnTo>
                  <a:pt x="981043" y="1000140"/>
                </a:lnTo>
                <a:lnTo>
                  <a:pt x="988822" y="961644"/>
                </a:lnTo>
                <a:lnTo>
                  <a:pt x="988822" y="98806"/>
                </a:lnTo>
                <a:lnTo>
                  <a:pt x="981043" y="60328"/>
                </a:lnTo>
                <a:lnTo>
                  <a:pt x="959834" y="28924"/>
                </a:lnTo>
                <a:lnTo>
                  <a:pt x="928385" y="7758"/>
                </a:lnTo>
                <a:lnTo>
                  <a:pt x="889889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74786" y="4049648"/>
            <a:ext cx="989330" cy="1061085"/>
          </a:xfrm>
          <a:custGeom>
            <a:avLst/>
            <a:gdLst/>
            <a:ahLst/>
            <a:cxnLst/>
            <a:rect l="l" t="t" r="r" b="b"/>
            <a:pathLst>
              <a:path w="989329" h="1061085">
                <a:moveTo>
                  <a:pt x="0" y="98806"/>
                </a:moveTo>
                <a:lnTo>
                  <a:pt x="7778" y="60328"/>
                </a:lnTo>
                <a:lnTo>
                  <a:pt x="28987" y="28924"/>
                </a:lnTo>
                <a:lnTo>
                  <a:pt x="60436" y="7758"/>
                </a:lnTo>
                <a:lnTo>
                  <a:pt x="98933" y="0"/>
                </a:lnTo>
                <a:lnTo>
                  <a:pt x="889889" y="0"/>
                </a:lnTo>
                <a:lnTo>
                  <a:pt x="928385" y="7758"/>
                </a:lnTo>
                <a:lnTo>
                  <a:pt x="959834" y="28924"/>
                </a:lnTo>
                <a:lnTo>
                  <a:pt x="981043" y="60328"/>
                </a:lnTo>
                <a:lnTo>
                  <a:pt x="988822" y="98806"/>
                </a:lnTo>
                <a:lnTo>
                  <a:pt x="988822" y="961644"/>
                </a:lnTo>
                <a:lnTo>
                  <a:pt x="981043" y="1000140"/>
                </a:lnTo>
                <a:lnTo>
                  <a:pt x="959834" y="1031589"/>
                </a:lnTo>
                <a:lnTo>
                  <a:pt x="928385" y="1052798"/>
                </a:lnTo>
                <a:lnTo>
                  <a:pt x="889889" y="1060577"/>
                </a:lnTo>
                <a:lnTo>
                  <a:pt x="98933" y="1060577"/>
                </a:lnTo>
                <a:lnTo>
                  <a:pt x="60436" y="1052798"/>
                </a:lnTo>
                <a:lnTo>
                  <a:pt x="28987" y="1031589"/>
                </a:lnTo>
                <a:lnTo>
                  <a:pt x="7778" y="1000140"/>
                </a:lnTo>
                <a:lnTo>
                  <a:pt x="0" y="961644"/>
                </a:lnTo>
                <a:lnTo>
                  <a:pt x="0" y="98806"/>
                </a:lnTo>
                <a:close/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8130285" y="4348098"/>
            <a:ext cx="713740" cy="4413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just">
              <a:lnSpc>
                <a:spcPct val="86500"/>
              </a:lnSpc>
              <a:spcBef>
                <a:spcPts val="254"/>
              </a:spcBef>
            </a:pPr>
            <a:r>
              <a:rPr sz="1000" b="1" spc="-5" dirty="0">
                <a:latin typeface="Times New Roman"/>
                <a:cs typeface="Times New Roman"/>
              </a:rPr>
              <a:t>D</a:t>
            </a:r>
            <a:r>
              <a:rPr sz="1000" b="1" spc="-10" dirty="0">
                <a:latin typeface="Times New Roman"/>
                <a:cs typeface="Times New Roman"/>
              </a:rPr>
              <a:t>E</a:t>
            </a:r>
            <a:r>
              <a:rPr sz="1000" b="1" spc="-5" dirty="0">
                <a:latin typeface="Times New Roman"/>
                <a:cs typeface="Times New Roman"/>
              </a:rPr>
              <a:t>CREA</a:t>
            </a:r>
            <a:r>
              <a:rPr sz="1000" b="1" spc="-10" dirty="0">
                <a:latin typeface="Times New Roman"/>
                <a:cs typeface="Times New Roman"/>
              </a:rPr>
              <a:t>S</a:t>
            </a:r>
            <a:r>
              <a:rPr sz="1000" b="1" spc="-5" dirty="0">
                <a:latin typeface="Times New Roman"/>
                <a:cs typeface="Times New Roman"/>
              </a:rPr>
              <a:t>E  R</a:t>
            </a:r>
            <a:r>
              <a:rPr sz="1000" b="1" spc="-10" dirty="0">
                <a:latin typeface="Times New Roman"/>
                <a:cs typeface="Times New Roman"/>
              </a:rPr>
              <a:t>E</a:t>
            </a:r>
            <a:r>
              <a:rPr sz="1000" b="1" spc="-5" dirty="0">
                <a:latin typeface="Times New Roman"/>
                <a:cs typeface="Times New Roman"/>
              </a:rPr>
              <a:t>ACT</a:t>
            </a:r>
            <a:r>
              <a:rPr sz="1000" b="1" spc="-15" dirty="0">
                <a:latin typeface="Times New Roman"/>
                <a:cs typeface="Times New Roman"/>
              </a:rPr>
              <a:t>I</a:t>
            </a:r>
            <a:r>
              <a:rPr sz="1000" b="1" spc="-5" dirty="0">
                <a:latin typeface="Times New Roman"/>
                <a:cs typeface="Times New Roman"/>
              </a:rPr>
              <a:t>ON  TIME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title"/>
          </p:nvPr>
        </p:nvSpPr>
        <p:spPr>
          <a:xfrm>
            <a:off x="1755394" y="537718"/>
            <a:ext cx="30937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DEHY</a:t>
            </a:r>
            <a:r>
              <a:rPr sz="3200" spc="5" dirty="0">
                <a:solidFill>
                  <a:srgbClr val="001F5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R</a:t>
            </a:r>
            <a:r>
              <a:rPr sz="3200" spc="-235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23648" y="537718"/>
            <a:ext cx="15405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1F5F"/>
                </a:solidFill>
                <a:latin typeface="Times New Roman"/>
                <a:cs typeface="Times New Roman"/>
              </a:rPr>
              <a:t>HARMS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1080" y="341375"/>
            <a:ext cx="4846320" cy="893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35024" y="1085088"/>
            <a:ext cx="4218432" cy="1554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374394" y="489026"/>
            <a:ext cx="41408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17BAFC"/>
                </a:solidFill>
                <a:latin typeface="Times New Roman"/>
                <a:cs typeface="Times New Roman"/>
                <a:hlinkClick r:id="rId9"/>
              </a:rPr>
              <a:t>REHYDR</a:t>
            </a:r>
            <a:r>
              <a:rPr sz="4300" spc="-315" dirty="0">
                <a:solidFill>
                  <a:srgbClr val="17BAFC"/>
                </a:solidFill>
                <a:latin typeface="Times New Roman"/>
                <a:cs typeface="Times New Roman"/>
                <a:hlinkClick r:id="rId9"/>
              </a:rPr>
              <a:t>A</a:t>
            </a:r>
            <a:r>
              <a:rPr sz="4300" spc="-5" dirty="0">
                <a:solidFill>
                  <a:srgbClr val="17BAFC"/>
                </a:solidFill>
                <a:latin typeface="Times New Roman"/>
                <a:cs typeface="Times New Roman"/>
                <a:hlinkClick r:id="rId9"/>
              </a:rPr>
              <a:t>TION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86839" y="113271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51815">
            <a:solidFill>
              <a:srgbClr val="17B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200" y="137160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6739890" y="0"/>
                </a:moveTo>
                <a:lnTo>
                  <a:pt x="125730" y="0"/>
                </a:lnTo>
                <a:lnTo>
                  <a:pt x="76788" y="9876"/>
                </a:lnTo>
                <a:lnTo>
                  <a:pt x="36823" y="36814"/>
                </a:lnTo>
                <a:lnTo>
                  <a:pt x="9879" y="76777"/>
                </a:lnTo>
                <a:lnTo>
                  <a:pt x="0" y="125729"/>
                </a:lnTo>
                <a:lnTo>
                  <a:pt x="0" y="1131570"/>
                </a:lnTo>
                <a:lnTo>
                  <a:pt x="9879" y="1180522"/>
                </a:lnTo>
                <a:lnTo>
                  <a:pt x="36823" y="1220485"/>
                </a:lnTo>
                <a:lnTo>
                  <a:pt x="76788" y="1247423"/>
                </a:lnTo>
                <a:lnTo>
                  <a:pt x="125730" y="1257300"/>
                </a:lnTo>
                <a:lnTo>
                  <a:pt x="6739890" y="1257300"/>
                </a:lnTo>
                <a:lnTo>
                  <a:pt x="6788842" y="1247423"/>
                </a:lnTo>
                <a:lnTo>
                  <a:pt x="6828805" y="1220485"/>
                </a:lnTo>
                <a:lnTo>
                  <a:pt x="6855743" y="1180522"/>
                </a:lnTo>
                <a:lnTo>
                  <a:pt x="6865620" y="1131570"/>
                </a:lnTo>
                <a:lnTo>
                  <a:pt x="6865620" y="125729"/>
                </a:lnTo>
                <a:lnTo>
                  <a:pt x="6855743" y="76777"/>
                </a:lnTo>
                <a:lnTo>
                  <a:pt x="6828805" y="36814"/>
                </a:lnTo>
                <a:lnTo>
                  <a:pt x="6788842" y="9876"/>
                </a:lnTo>
                <a:lnTo>
                  <a:pt x="6739890" y="0"/>
                </a:lnTo>
                <a:close/>
              </a:path>
            </a:pathLst>
          </a:custGeom>
          <a:solidFill>
            <a:srgbClr val="E30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8200" y="137160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0" y="125729"/>
                </a:moveTo>
                <a:lnTo>
                  <a:pt x="9879" y="76777"/>
                </a:lnTo>
                <a:lnTo>
                  <a:pt x="36823" y="36814"/>
                </a:lnTo>
                <a:lnTo>
                  <a:pt x="76788" y="9876"/>
                </a:lnTo>
                <a:lnTo>
                  <a:pt x="125730" y="0"/>
                </a:lnTo>
                <a:lnTo>
                  <a:pt x="6739890" y="0"/>
                </a:lnTo>
                <a:lnTo>
                  <a:pt x="6788842" y="9876"/>
                </a:lnTo>
                <a:lnTo>
                  <a:pt x="6828805" y="36814"/>
                </a:lnTo>
                <a:lnTo>
                  <a:pt x="6855743" y="76777"/>
                </a:lnTo>
                <a:lnTo>
                  <a:pt x="6865620" y="125729"/>
                </a:lnTo>
                <a:lnTo>
                  <a:pt x="6865620" y="1131570"/>
                </a:lnTo>
                <a:lnTo>
                  <a:pt x="6855743" y="1180522"/>
                </a:lnTo>
                <a:lnTo>
                  <a:pt x="6828805" y="1220485"/>
                </a:lnTo>
                <a:lnTo>
                  <a:pt x="6788842" y="1247423"/>
                </a:lnTo>
                <a:lnTo>
                  <a:pt x="6739890" y="1257300"/>
                </a:lnTo>
                <a:lnTo>
                  <a:pt x="125730" y="1257300"/>
                </a:lnTo>
                <a:lnTo>
                  <a:pt x="76788" y="1247423"/>
                </a:lnTo>
                <a:lnTo>
                  <a:pt x="36823" y="1220485"/>
                </a:lnTo>
                <a:lnTo>
                  <a:pt x="9879" y="1180522"/>
                </a:lnTo>
                <a:lnTo>
                  <a:pt x="0" y="1131570"/>
                </a:lnTo>
                <a:lnTo>
                  <a:pt x="0" y="12572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3989" y="283845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6739889" y="0"/>
                </a:moveTo>
                <a:lnTo>
                  <a:pt x="125729" y="0"/>
                </a:lnTo>
                <a:lnTo>
                  <a:pt x="76777" y="9876"/>
                </a:lnTo>
                <a:lnTo>
                  <a:pt x="36814" y="36814"/>
                </a:lnTo>
                <a:lnTo>
                  <a:pt x="9876" y="76777"/>
                </a:lnTo>
                <a:lnTo>
                  <a:pt x="0" y="125729"/>
                </a:lnTo>
                <a:lnTo>
                  <a:pt x="0" y="1131570"/>
                </a:lnTo>
                <a:lnTo>
                  <a:pt x="9876" y="1180522"/>
                </a:lnTo>
                <a:lnTo>
                  <a:pt x="36814" y="1220485"/>
                </a:lnTo>
                <a:lnTo>
                  <a:pt x="76777" y="1247423"/>
                </a:lnTo>
                <a:lnTo>
                  <a:pt x="125729" y="1257300"/>
                </a:lnTo>
                <a:lnTo>
                  <a:pt x="6739889" y="1257300"/>
                </a:lnTo>
                <a:lnTo>
                  <a:pt x="6788842" y="1247423"/>
                </a:lnTo>
                <a:lnTo>
                  <a:pt x="6828805" y="1220485"/>
                </a:lnTo>
                <a:lnTo>
                  <a:pt x="6855743" y="1180522"/>
                </a:lnTo>
                <a:lnTo>
                  <a:pt x="6865619" y="1131570"/>
                </a:lnTo>
                <a:lnTo>
                  <a:pt x="6865619" y="125729"/>
                </a:lnTo>
                <a:lnTo>
                  <a:pt x="6855743" y="76777"/>
                </a:lnTo>
                <a:lnTo>
                  <a:pt x="6828805" y="36814"/>
                </a:lnTo>
                <a:lnTo>
                  <a:pt x="6788842" y="9876"/>
                </a:lnTo>
                <a:lnTo>
                  <a:pt x="6739889" y="0"/>
                </a:lnTo>
                <a:close/>
              </a:path>
            </a:pathLst>
          </a:custGeom>
          <a:solidFill>
            <a:srgbClr val="E30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3989" y="283845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0" y="125729"/>
                </a:moveTo>
                <a:lnTo>
                  <a:pt x="9876" y="76777"/>
                </a:lnTo>
                <a:lnTo>
                  <a:pt x="36814" y="36814"/>
                </a:lnTo>
                <a:lnTo>
                  <a:pt x="76777" y="9876"/>
                </a:lnTo>
                <a:lnTo>
                  <a:pt x="125729" y="0"/>
                </a:lnTo>
                <a:lnTo>
                  <a:pt x="6739889" y="0"/>
                </a:lnTo>
                <a:lnTo>
                  <a:pt x="6788842" y="9876"/>
                </a:lnTo>
                <a:lnTo>
                  <a:pt x="6828805" y="36814"/>
                </a:lnTo>
                <a:lnTo>
                  <a:pt x="6855743" y="76777"/>
                </a:lnTo>
                <a:lnTo>
                  <a:pt x="6865619" y="125729"/>
                </a:lnTo>
                <a:lnTo>
                  <a:pt x="6865619" y="1131570"/>
                </a:lnTo>
                <a:lnTo>
                  <a:pt x="6855743" y="1180522"/>
                </a:lnTo>
                <a:lnTo>
                  <a:pt x="6828805" y="1220485"/>
                </a:lnTo>
                <a:lnTo>
                  <a:pt x="6788842" y="1247423"/>
                </a:lnTo>
                <a:lnTo>
                  <a:pt x="6739889" y="1257300"/>
                </a:lnTo>
                <a:lnTo>
                  <a:pt x="125729" y="1257300"/>
                </a:lnTo>
                <a:lnTo>
                  <a:pt x="76777" y="1247423"/>
                </a:lnTo>
                <a:lnTo>
                  <a:pt x="36814" y="1220485"/>
                </a:lnTo>
                <a:lnTo>
                  <a:pt x="9876" y="1180522"/>
                </a:lnTo>
                <a:lnTo>
                  <a:pt x="0" y="1131570"/>
                </a:lnTo>
                <a:lnTo>
                  <a:pt x="0" y="12572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957783" y="1602689"/>
            <a:ext cx="4718050" cy="220091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424815">
              <a:lnSpc>
                <a:spcPts val="2580"/>
              </a:lnSpc>
              <a:spcBef>
                <a:spcPts val="535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Sustaining cognitive and physical  performance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(Osteoberg,</a:t>
            </a:r>
            <a:r>
              <a:rPr sz="25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2010).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imes New Roman"/>
              <a:cs typeface="Times New Roman"/>
            </a:endParaRPr>
          </a:p>
          <a:p>
            <a:pPr marL="618490" marR="5080">
              <a:lnSpc>
                <a:spcPts val="2580"/>
              </a:lnSpc>
              <a:spcBef>
                <a:spcPts val="5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Delay fatigue and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thermal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stress  (Duvillard et al,</a:t>
            </a:r>
            <a:r>
              <a:rPr sz="2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2004).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49779" y="430530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6739890" y="0"/>
                </a:moveTo>
                <a:lnTo>
                  <a:pt x="125730" y="0"/>
                </a:lnTo>
                <a:lnTo>
                  <a:pt x="76777" y="9876"/>
                </a:lnTo>
                <a:lnTo>
                  <a:pt x="36814" y="36814"/>
                </a:lnTo>
                <a:lnTo>
                  <a:pt x="9876" y="76777"/>
                </a:lnTo>
                <a:lnTo>
                  <a:pt x="0" y="125730"/>
                </a:lnTo>
                <a:lnTo>
                  <a:pt x="0" y="1131570"/>
                </a:lnTo>
                <a:lnTo>
                  <a:pt x="9876" y="1180522"/>
                </a:lnTo>
                <a:lnTo>
                  <a:pt x="36814" y="1220485"/>
                </a:lnTo>
                <a:lnTo>
                  <a:pt x="76777" y="1247423"/>
                </a:lnTo>
                <a:lnTo>
                  <a:pt x="125730" y="1257300"/>
                </a:lnTo>
                <a:lnTo>
                  <a:pt x="6739890" y="1257300"/>
                </a:lnTo>
                <a:lnTo>
                  <a:pt x="6788842" y="1247423"/>
                </a:lnTo>
                <a:lnTo>
                  <a:pt x="6828805" y="1220485"/>
                </a:lnTo>
                <a:lnTo>
                  <a:pt x="6855743" y="1180522"/>
                </a:lnTo>
                <a:lnTo>
                  <a:pt x="6865620" y="1131570"/>
                </a:lnTo>
                <a:lnTo>
                  <a:pt x="6865620" y="125730"/>
                </a:lnTo>
                <a:lnTo>
                  <a:pt x="6855743" y="76777"/>
                </a:lnTo>
                <a:lnTo>
                  <a:pt x="6828805" y="36814"/>
                </a:lnTo>
                <a:lnTo>
                  <a:pt x="6788842" y="9876"/>
                </a:lnTo>
                <a:lnTo>
                  <a:pt x="6739890" y="0"/>
                </a:lnTo>
                <a:close/>
              </a:path>
            </a:pathLst>
          </a:custGeom>
          <a:solidFill>
            <a:srgbClr val="E30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49779" y="4305300"/>
            <a:ext cx="6865620" cy="1257300"/>
          </a:xfrm>
          <a:custGeom>
            <a:avLst/>
            <a:gdLst/>
            <a:ahLst/>
            <a:cxnLst/>
            <a:rect l="l" t="t" r="r" b="b"/>
            <a:pathLst>
              <a:path w="6865620" h="1257300">
                <a:moveTo>
                  <a:pt x="0" y="125730"/>
                </a:moveTo>
                <a:lnTo>
                  <a:pt x="9876" y="76777"/>
                </a:lnTo>
                <a:lnTo>
                  <a:pt x="36814" y="36814"/>
                </a:lnTo>
                <a:lnTo>
                  <a:pt x="76777" y="9876"/>
                </a:lnTo>
                <a:lnTo>
                  <a:pt x="125730" y="0"/>
                </a:lnTo>
                <a:lnTo>
                  <a:pt x="6739890" y="0"/>
                </a:lnTo>
                <a:lnTo>
                  <a:pt x="6788842" y="9876"/>
                </a:lnTo>
                <a:lnTo>
                  <a:pt x="6828805" y="36814"/>
                </a:lnTo>
                <a:lnTo>
                  <a:pt x="6855743" y="76777"/>
                </a:lnTo>
                <a:lnTo>
                  <a:pt x="6865620" y="125730"/>
                </a:lnTo>
                <a:lnTo>
                  <a:pt x="6865620" y="1131570"/>
                </a:lnTo>
                <a:lnTo>
                  <a:pt x="6855743" y="1180522"/>
                </a:lnTo>
                <a:lnTo>
                  <a:pt x="6828805" y="1220485"/>
                </a:lnTo>
                <a:lnTo>
                  <a:pt x="6788842" y="1247423"/>
                </a:lnTo>
                <a:lnTo>
                  <a:pt x="6739890" y="1257300"/>
                </a:lnTo>
                <a:lnTo>
                  <a:pt x="125730" y="1257300"/>
                </a:lnTo>
                <a:lnTo>
                  <a:pt x="76777" y="1247423"/>
                </a:lnTo>
                <a:lnTo>
                  <a:pt x="36814" y="1220485"/>
                </a:lnTo>
                <a:lnTo>
                  <a:pt x="9876" y="1180522"/>
                </a:lnTo>
                <a:lnTo>
                  <a:pt x="0" y="1131570"/>
                </a:lnTo>
                <a:lnTo>
                  <a:pt x="0" y="12573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86575" y="2324989"/>
            <a:ext cx="817244" cy="817244"/>
          </a:xfrm>
          <a:custGeom>
            <a:avLst/>
            <a:gdLst/>
            <a:ahLst/>
            <a:cxnLst/>
            <a:rect l="l" t="t" r="r" b="b"/>
            <a:pathLst>
              <a:path w="817245" h="817244">
                <a:moveTo>
                  <a:pt x="817245" y="449580"/>
                </a:moveTo>
                <a:lnTo>
                  <a:pt x="0" y="449580"/>
                </a:lnTo>
                <a:lnTo>
                  <a:pt x="408558" y="817245"/>
                </a:lnTo>
                <a:lnTo>
                  <a:pt x="817245" y="449580"/>
                </a:lnTo>
                <a:close/>
              </a:path>
              <a:path w="817245" h="817244">
                <a:moveTo>
                  <a:pt x="633349" y="0"/>
                </a:moveTo>
                <a:lnTo>
                  <a:pt x="183896" y="0"/>
                </a:lnTo>
                <a:lnTo>
                  <a:pt x="183896" y="449580"/>
                </a:lnTo>
                <a:lnTo>
                  <a:pt x="633349" y="449580"/>
                </a:lnTo>
                <a:lnTo>
                  <a:pt x="633349" y="0"/>
                </a:lnTo>
                <a:close/>
              </a:path>
            </a:pathLst>
          </a:custGeom>
          <a:solidFill>
            <a:srgbClr val="F5CAD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86575" y="2324989"/>
            <a:ext cx="817244" cy="817244"/>
          </a:xfrm>
          <a:custGeom>
            <a:avLst/>
            <a:gdLst/>
            <a:ahLst/>
            <a:cxnLst/>
            <a:rect l="l" t="t" r="r" b="b"/>
            <a:pathLst>
              <a:path w="817245" h="817244">
                <a:moveTo>
                  <a:pt x="0" y="449580"/>
                </a:moveTo>
                <a:lnTo>
                  <a:pt x="183896" y="449580"/>
                </a:lnTo>
                <a:lnTo>
                  <a:pt x="183896" y="0"/>
                </a:lnTo>
                <a:lnTo>
                  <a:pt x="633349" y="0"/>
                </a:lnTo>
                <a:lnTo>
                  <a:pt x="633349" y="449580"/>
                </a:lnTo>
                <a:lnTo>
                  <a:pt x="817245" y="449580"/>
                </a:lnTo>
                <a:lnTo>
                  <a:pt x="408558" y="817245"/>
                </a:lnTo>
                <a:lnTo>
                  <a:pt x="0" y="449580"/>
                </a:lnTo>
                <a:close/>
              </a:path>
            </a:pathLst>
          </a:custGeom>
          <a:ln w="25400">
            <a:solidFill>
              <a:srgbClr val="F5CA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92365" y="3783457"/>
            <a:ext cx="817244" cy="817244"/>
          </a:xfrm>
          <a:custGeom>
            <a:avLst/>
            <a:gdLst/>
            <a:ahLst/>
            <a:cxnLst/>
            <a:rect l="l" t="t" r="r" b="b"/>
            <a:pathLst>
              <a:path w="817245" h="817245">
                <a:moveTo>
                  <a:pt x="817244" y="449580"/>
                </a:moveTo>
                <a:lnTo>
                  <a:pt x="0" y="449580"/>
                </a:lnTo>
                <a:lnTo>
                  <a:pt x="408558" y="817245"/>
                </a:lnTo>
                <a:lnTo>
                  <a:pt x="817244" y="449580"/>
                </a:lnTo>
                <a:close/>
              </a:path>
              <a:path w="817245" h="817245">
                <a:moveTo>
                  <a:pt x="633349" y="0"/>
                </a:moveTo>
                <a:lnTo>
                  <a:pt x="183895" y="0"/>
                </a:lnTo>
                <a:lnTo>
                  <a:pt x="183895" y="449580"/>
                </a:lnTo>
                <a:lnTo>
                  <a:pt x="633349" y="449580"/>
                </a:lnTo>
                <a:lnTo>
                  <a:pt x="633349" y="0"/>
                </a:lnTo>
                <a:close/>
              </a:path>
            </a:pathLst>
          </a:custGeom>
          <a:solidFill>
            <a:srgbClr val="F5CAD1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2365" y="3783457"/>
            <a:ext cx="817244" cy="817244"/>
          </a:xfrm>
          <a:custGeom>
            <a:avLst/>
            <a:gdLst/>
            <a:ahLst/>
            <a:cxnLst/>
            <a:rect l="l" t="t" r="r" b="b"/>
            <a:pathLst>
              <a:path w="817245" h="817245">
                <a:moveTo>
                  <a:pt x="0" y="449580"/>
                </a:moveTo>
                <a:lnTo>
                  <a:pt x="183895" y="449580"/>
                </a:lnTo>
                <a:lnTo>
                  <a:pt x="183895" y="0"/>
                </a:lnTo>
                <a:lnTo>
                  <a:pt x="633349" y="0"/>
                </a:lnTo>
                <a:lnTo>
                  <a:pt x="633349" y="449580"/>
                </a:lnTo>
                <a:lnTo>
                  <a:pt x="817244" y="449580"/>
                </a:lnTo>
                <a:lnTo>
                  <a:pt x="408558" y="817245"/>
                </a:lnTo>
                <a:lnTo>
                  <a:pt x="0" y="449580"/>
                </a:lnTo>
                <a:close/>
              </a:path>
            </a:pathLst>
          </a:custGeom>
          <a:ln w="25400">
            <a:solidFill>
              <a:srgbClr val="F5CA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57122" y="4372736"/>
            <a:ext cx="7539355" cy="242760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024890" marR="1431925">
              <a:lnSpc>
                <a:spcPct val="86200"/>
              </a:lnSpc>
              <a:spcBef>
                <a:spcPts val="509"/>
              </a:spcBef>
            </a:pP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Prevent dehydration related injuries and 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improves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recovery </a:t>
            </a:r>
            <a:r>
              <a:rPr sz="2500" spc="-10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(Rodriquez et  al,</a:t>
            </a:r>
            <a:r>
              <a:rPr sz="25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imes New Roman"/>
                <a:cs typeface="Times New Roman"/>
              </a:rPr>
              <a:t>2009).</a:t>
            </a: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660"/>
              </a:spcBef>
            </a:pPr>
            <a:r>
              <a:rPr sz="2800" spc="-5" dirty="0">
                <a:latin typeface="Times New Roman"/>
                <a:cs typeface="Times New Roman"/>
              </a:rPr>
              <a:t>Therefore, fluid intake protocols have been  recommended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athletes (ADA, </a:t>
            </a:r>
            <a:r>
              <a:rPr sz="2800" dirty="0">
                <a:latin typeface="Times New Roman"/>
                <a:cs typeface="Times New Roman"/>
              </a:rPr>
              <a:t>2000; </a:t>
            </a:r>
            <a:r>
              <a:rPr sz="2800" spc="-5" dirty="0">
                <a:latin typeface="Times New Roman"/>
                <a:cs typeface="Times New Roman"/>
              </a:rPr>
              <a:t>SAI, ILSI &amp;  NIN, </a:t>
            </a:r>
            <a:r>
              <a:rPr sz="2800" dirty="0">
                <a:latin typeface="Times New Roman"/>
                <a:cs typeface="Times New Roman"/>
              </a:rPr>
              <a:t>2006; </a:t>
            </a:r>
            <a:r>
              <a:rPr sz="2800" spc="-5" dirty="0">
                <a:latin typeface="Times New Roman"/>
                <a:cs typeface="Times New Roman"/>
              </a:rPr>
              <a:t>Lal,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2006).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3291" y="385572"/>
            <a:ext cx="7043928" cy="815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75232" y="1060703"/>
            <a:ext cx="6480048" cy="1554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514094" y="522554"/>
            <a:ext cx="640143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17BAFC"/>
                </a:solidFill>
                <a:hlinkClick r:id="rId9"/>
              </a:rPr>
              <a:t>HYDRATION</a:t>
            </a:r>
            <a:r>
              <a:rPr spc="-120" dirty="0">
                <a:solidFill>
                  <a:srgbClr val="17BAFC"/>
                </a:solidFill>
                <a:hlinkClick r:id="rId9"/>
              </a:rPr>
              <a:t> </a:t>
            </a:r>
            <a:r>
              <a:rPr dirty="0">
                <a:solidFill>
                  <a:srgbClr val="17BAFC"/>
                </a:solidFill>
                <a:hlinkClick r:id="rId9"/>
              </a:rPr>
              <a:t>GUILDELINES</a:t>
            </a:r>
          </a:p>
        </p:txBody>
      </p:sp>
      <p:sp>
        <p:nvSpPr>
          <p:cNvPr id="17" name="object 17"/>
          <p:cNvSpPr/>
          <p:nvPr/>
        </p:nvSpPr>
        <p:spPr>
          <a:xfrm>
            <a:off x="1526539" y="1108328"/>
            <a:ext cx="6376670" cy="0"/>
          </a:xfrm>
          <a:custGeom>
            <a:avLst/>
            <a:gdLst/>
            <a:ahLst/>
            <a:cxnLst/>
            <a:rect l="l" t="t" r="r" b="b"/>
            <a:pathLst>
              <a:path w="6376670">
                <a:moveTo>
                  <a:pt x="0" y="0"/>
                </a:moveTo>
                <a:lnTo>
                  <a:pt x="6376416" y="0"/>
                </a:lnTo>
              </a:path>
            </a:pathLst>
          </a:custGeom>
          <a:ln w="51815">
            <a:solidFill>
              <a:srgbClr val="17B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8203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0"/>
                </a:moveTo>
                <a:lnTo>
                  <a:pt x="0" y="4937125"/>
                </a:lnTo>
                <a:lnTo>
                  <a:pt x="2611894" y="3949700"/>
                </a:lnTo>
                <a:lnTo>
                  <a:pt x="2611894" y="987425"/>
                </a:lnTo>
                <a:lnTo>
                  <a:pt x="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8203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4937125"/>
                </a:moveTo>
                <a:lnTo>
                  <a:pt x="0" y="0"/>
                </a:lnTo>
                <a:lnTo>
                  <a:pt x="2611894" y="987425"/>
                </a:lnTo>
                <a:lnTo>
                  <a:pt x="2611894" y="3949700"/>
                </a:lnTo>
                <a:lnTo>
                  <a:pt x="0" y="493712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5116" y="2119629"/>
            <a:ext cx="12604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endParaRPr sz="3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5116" y="2553665"/>
            <a:ext cx="1729105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exer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3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5116" y="3171570"/>
            <a:ext cx="159829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ume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3716" y="3512946"/>
            <a:ext cx="13843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500 ml</a:t>
            </a:r>
            <a:r>
              <a:rPr sz="26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3716" y="3855846"/>
            <a:ext cx="63246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fluid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5116" y="4253560"/>
            <a:ext cx="214630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1-2 hr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3716" y="4595240"/>
            <a:ext cx="12592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erci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66059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0"/>
                </a:moveTo>
                <a:lnTo>
                  <a:pt x="0" y="4937125"/>
                </a:lnTo>
                <a:lnTo>
                  <a:pt x="2611881" y="3949700"/>
                </a:lnTo>
                <a:lnTo>
                  <a:pt x="2611881" y="987425"/>
                </a:lnTo>
                <a:lnTo>
                  <a:pt x="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66059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4937125"/>
                </a:moveTo>
                <a:lnTo>
                  <a:pt x="0" y="0"/>
                </a:lnTo>
                <a:lnTo>
                  <a:pt x="2611881" y="987425"/>
                </a:lnTo>
                <a:lnTo>
                  <a:pt x="2611881" y="3949700"/>
                </a:lnTo>
                <a:lnTo>
                  <a:pt x="0" y="493712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463544" y="2119629"/>
            <a:ext cx="2052320" cy="25571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328295">
              <a:lnSpc>
                <a:spcPts val="3420"/>
              </a:lnSpc>
              <a:spcBef>
                <a:spcPts val="660"/>
              </a:spcBef>
            </a:pP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During  exer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3300">
              <a:latin typeface="Arial"/>
              <a:cs typeface="Arial"/>
            </a:endParaRPr>
          </a:p>
          <a:p>
            <a:pPr marL="241300" marR="5080" indent="-228600">
              <a:lnSpc>
                <a:spcPts val="2690"/>
              </a:lnSpc>
              <a:spcBef>
                <a:spcPts val="1335"/>
              </a:spcBef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drink 250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ml  of</a:t>
            </a:r>
            <a:endParaRPr sz="2600">
              <a:latin typeface="Arial"/>
              <a:cs typeface="Arial"/>
            </a:endParaRPr>
          </a:p>
          <a:p>
            <a:pPr marL="241300" marR="297180" indent="-228600">
              <a:lnSpc>
                <a:spcPts val="2690"/>
              </a:lnSpc>
              <a:spcBef>
                <a:spcPts val="450"/>
              </a:spcBef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fluid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every  15-20</a:t>
            </a:r>
            <a:r>
              <a:rPr sz="26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min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73902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0"/>
                </a:moveTo>
                <a:lnTo>
                  <a:pt x="0" y="4937125"/>
                </a:lnTo>
                <a:lnTo>
                  <a:pt x="2611881" y="3949700"/>
                </a:lnTo>
                <a:lnTo>
                  <a:pt x="2611881" y="987425"/>
                </a:lnTo>
                <a:lnTo>
                  <a:pt x="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73902" y="1219200"/>
            <a:ext cx="2612390" cy="4937125"/>
          </a:xfrm>
          <a:custGeom>
            <a:avLst/>
            <a:gdLst/>
            <a:ahLst/>
            <a:cxnLst/>
            <a:rect l="l" t="t" r="r" b="b"/>
            <a:pathLst>
              <a:path w="2612390" h="4937125">
                <a:moveTo>
                  <a:pt x="0" y="4937125"/>
                </a:moveTo>
                <a:lnTo>
                  <a:pt x="0" y="0"/>
                </a:lnTo>
                <a:lnTo>
                  <a:pt x="2611881" y="987425"/>
                </a:lnTo>
                <a:lnTo>
                  <a:pt x="2611881" y="3949700"/>
                </a:lnTo>
                <a:lnTo>
                  <a:pt x="0" y="493712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271640" y="2119629"/>
            <a:ext cx="2124710" cy="24999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400050">
              <a:lnSpc>
                <a:spcPts val="3420"/>
              </a:lnSpc>
              <a:spcBef>
                <a:spcPts val="660"/>
              </a:spcBef>
            </a:pPr>
            <a:r>
              <a:rPr sz="3300" spc="-5" dirty="0">
                <a:solidFill>
                  <a:srgbClr val="FFFFFF"/>
                </a:solidFill>
                <a:latin typeface="Arial"/>
                <a:cs typeface="Arial"/>
              </a:rPr>
              <a:t>After  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exer</a:t>
            </a:r>
            <a:r>
              <a:rPr sz="33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33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3300">
              <a:latin typeface="Arial"/>
              <a:cs typeface="Arial"/>
            </a:endParaRPr>
          </a:p>
          <a:p>
            <a:pPr marL="241300" marR="5080" indent="-228600">
              <a:lnSpc>
                <a:spcPct val="86300"/>
              </a:lnSpc>
              <a:spcBef>
                <a:spcPts val="1315"/>
              </a:spcBef>
              <a:buChar char="•"/>
              <a:tabLst>
                <a:tab pos="241300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amount  equivalent</a:t>
            </a:r>
            <a:r>
              <a:rPr sz="2600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to  body weight  loss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8340" y="6198819"/>
            <a:ext cx="83064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(Position </a:t>
            </a:r>
            <a:r>
              <a:rPr sz="2400" dirty="0">
                <a:latin typeface="Arial"/>
                <a:cs typeface="Arial"/>
              </a:rPr>
              <a:t>Statement </a:t>
            </a:r>
            <a:r>
              <a:rPr sz="2400" spc="-5" dirty="0">
                <a:latin typeface="Arial"/>
                <a:cs typeface="Arial"/>
              </a:rPr>
              <a:t>ADA, 2000; SAI, </a:t>
            </a:r>
            <a:r>
              <a:rPr sz="2400" dirty="0">
                <a:latin typeface="Arial"/>
                <a:cs typeface="Arial"/>
              </a:rPr>
              <a:t>ILSI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NIN, </a:t>
            </a:r>
            <a:r>
              <a:rPr sz="2400" spc="-5" dirty="0">
                <a:latin typeface="Arial"/>
                <a:cs typeface="Arial"/>
              </a:rPr>
              <a:t>2006;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Lal,</a:t>
            </a:r>
            <a:endParaRPr sz="2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309117"/>
            <a:ext cx="7565390" cy="64274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6F2F9F"/>
                </a:solidFill>
                <a:latin typeface="Arial"/>
                <a:cs typeface="Arial"/>
              </a:rPr>
              <a:t>STEPS FOR </a:t>
            </a:r>
            <a:r>
              <a:rPr sz="2400" b="1" spc="-30" dirty="0">
                <a:solidFill>
                  <a:srgbClr val="6F2F9F"/>
                </a:solidFill>
                <a:latin typeface="Arial"/>
                <a:cs typeface="Arial"/>
              </a:rPr>
              <a:t>ADEQUATE</a:t>
            </a:r>
            <a:r>
              <a:rPr sz="2400" b="1" spc="-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6F2F9F"/>
                </a:solidFill>
                <a:latin typeface="Arial"/>
                <a:cs typeface="Arial"/>
              </a:rPr>
              <a:t>HYDRATION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i="1" dirty="0">
                <a:solidFill>
                  <a:srgbClr val="00AF50"/>
                </a:solidFill>
                <a:latin typeface="Arial"/>
                <a:cs typeface="Arial"/>
              </a:rPr>
              <a:t>Be aware of </a:t>
            </a:r>
            <a:r>
              <a:rPr sz="2400" b="1" i="1" spc="-5" dirty="0">
                <a:solidFill>
                  <a:srgbClr val="00AF50"/>
                </a:solidFill>
                <a:latin typeface="Arial"/>
                <a:cs typeface="Arial"/>
              </a:rPr>
              <a:t>sweat</a:t>
            </a:r>
            <a:r>
              <a:rPr sz="2400" b="1" i="1" spc="-3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00AF50"/>
                </a:solidFill>
                <a:latin typeface="Arial"/>
                <a:cs typeface="Arial"/>
              </a:rPr>
              <a:t>loss</a:t>
            </a:r>
            <a:endParaRPr sz="2400">
              <a:latin typeface="Arial"/>
              <a:cs typeface="Arial"/>
            </a:endParaRPr>
          </a:p>
          <a:p>
            <a:pPr marL="377825" indent="-365760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377825" algn="l"/>
                <a:tab pos="378460" algn="l"/>
              </a:tabLst>
            </a:pPr>
            <a:r>
              <a:rPr sz="2400" spc="-5" dirty="0">
                <a:latin typeface="Arial"/>
                <a:cs typeface="Arial"/>
              </a:rPr>
              <a:t>1 kg water loss </a:t>
            </a:r>
            <a:r>
              <a:rPr sz="2400" dirty="0">
                <a:latin typeface="Arial"/>
                <a:cs typeface="Arial"/>
              </a:rPr>
              <a:t>after </a:t>
            </a:r>
            <a:r>
              <a:rPr sz="2400" spc="-5" dirty="0">
                <a:latin typeface="Arial"/>
                <a:cs typeface="Arial"/>
              </a:rPr>
              <a:t>exercise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1 liter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water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loss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i="1" spc="-5" dirty="0">
                <a:solidFill>
                  <a:srgbClr val="00AF50"/>
                </a:solidFill>
                <a:latin typeface="Arial"/>
                <a:cs typeface="Arial"/>
              </a:rPr>
              <a:t>Develop a conscious </a:t>
            </a:r>
            <a:r>
              <a:rPr sz="2400" b="1" i="1" dirty="0">
                <a:solidFill>
                  <a:srgbClr val="00AF50"/>
                </a:solidFill>
                <a:latin typeface="Arial"/>
                <a:cs typeface="Arial"/>
              </a:rPr>
              <a:t>drinking</a:t>
            </a:r>
            <a:r>
              <a:rPr sz="2400" b="1" i="1" spc="-4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00AF50"/>
                </a:solidFill>
                <a:latin typeface="Arial"/>
                <a:cs typeface="Arial"/>
              </a:rPr>
              <a:t>pattern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SzPct val="79166"/>
              <a:buFont typeface="Wingdings"/>
              <a:buChar char="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What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drink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"/>
              <a:buChar char="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drink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"/>
              <a:buChar char="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How much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drink</a:t>
            </a:r>
            <a:endParaRPr sz="2400">
              <a:latin typeface="Arial"/>
              <a:cs typeface="Arial"/>
            </a:endParaRPr>
          </a:p>
          <a:p>
            <a:pPr marL="295910" marR="375920" indent="-28384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Before activity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plain cold water/ glucose- electrolyte  drink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During activity- glucose- electrolyte drink/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juice</a:t>
            </a:r>
            <a:endParaRPr sz="24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After </a:t>
            </a:r>
            <a:r>
              <a:rPr sz="2400" spc="-5" dirty="0">
                <a:latin typeface="Arial"/>
                <a:cs typeface="Arial"/>
              </a:rPr>
              <a:t>activity- glucose- electrolyte drink juice continue till  urine is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pale,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Arial"/>
                <a:cs typeface="Arial"/>
              </a:rPr>
              <a:t>1gm wt loss= 1 ml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water</a:t>
            </a:r>
            <a:endParaRPr sz="2400">
              <a:latin typeface="Arial"/>
              <a:cs typeface="Arial"/>
            </a:endParaRPr>
          </a:p>
          <a:p>
            <a:pPr marL="295910" marR="377190" indent="-28384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Coconut </a:t>
            </a:r>
            <a:r>
              <a:rPr sz="2400" spc="-25" dirty="0">
                <a:latin typeface="Arial"/>
                <a:cs typeface="Arial"/>
              </a:rPr>
              <a:t>water, </a:t>
            </a:r>
            <a:r>
              <a:rPr sz="2400" spc="-5" dirty="0">
                <a:latin typeface="Arial"/>
                <a:cs typeface="Arial"/>
              </a:rPr>
              <a:t>sugarcane juice, </a:t>
            </a:r>
            <a:r>
              <a:rPr sz="2400" dirty="0">
                <a:latin typeface="Arial"/>
                <a:cs typeface="Arial"/>
              </a:rPr>
              <a:t>sports </a:t>
            </a:r>
            <a:r>
              <a:rPr sz="2400" spc="-5" dirty="0">
                <a:latin typeface="Arial"/>
                <a:cs typeface="Arial"/>
              </a:rPr>
              <a:t>drink are also  consumed.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483" y="0"/>
            <a:ext cx="2999231" cy="7741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145844" y="95503"/>
            <a:ext cx="23558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VITAMINS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283845">
              <a:lnSpc>
                <a:spcPct val="100000"/>
              </a:lnSpc>
              <a:spcBef>
                <a:spcPts val="1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356870" algn="l"/>
                <a:tab pos="357505" algn="l"/>
              </a:tabLst>
            </a:pPr>
            <a:r>
              <a:rPr dirty="0"/>
              <a:t>Play </a:t>
            </a:r>
            <a:r>
              <a:rPr spc="-5" dirty="0"/>
              <a:t>imp </a:t>
            </a:r>
            <a:r>
              <a:rPr dirty="0"/>
              <a:t>role in </a:t>
            </a:r>
            <a:r>
              <a:rPr spc="-5" dirty="0"/>
              <a:t>metabolic </a:t>
            </a:r>
            <a:r>
              <a:rPr dirty="0"/>
              <a:t>pathways- protein</a:t>
            </a:r>
            <a:r>
              <a:rPr spc="-145" dirty="0"/>
              <a:t> </a:t>
            </a:r>
            <a:r>
              <a:rPr dirty="0"/>
              <a:t>and  bone synthesis, </a:t>
            </a:r>
            <a:r>
              <a:rPr spc="-5" dirty="0"/>
              <a:t>hemoglobin </a:t>
            </a:r>
            <a:r>
              <a:rPr dirty="0"/>
              <a:t>synthesis, and  </a:t>
            </a:r>
            <a:r>
              <a:rPr spc="-10" dirty="0"/>
              <a:t>immune </a:t>
            </a:r>
            <a:r>
              <a:rPr spc="-5" dirty="0"/>
              <a:t>function. </a:t>
            </a:r>
            <a:r>
              <a:rPr dirty="0"/>
              <a:t>It has been </a:t>
            </a:r>
            <a:r>
              <a:rPr spc="-5" dirty="0"/>
              <a:t>assumed </a:t>
            </a:r>
            <a:r>
              <a:rPr dirty="0"/>
              <a:t>that if  increased </a:t>
            </a:r>
            <a:r>
              <a:rPr spc="-10" dirty="0"/>
              <a:t>energy </a:t>
            </a:r>
            <a:r>
              <a:rPr dirty="0"/>
              <a:t>needs are </a:t>
            </a:r>
            <a:r>
              <a:rPr spc="-5" dirty="0"/>
              <a:t>met, vitamin </a:t>
            </a:r>
            <a:r>
              <a:rPr dirty="0"/>
              <a:t>and  </a:t>
            </a:r>
            <a:r>
              <a:rPr spc="-5" dirty="0"/>
              <a:t>mineral requirement </a:t>
            </a:r>
            <a:r>
              <a:rPr dirty="0"/>
              <a:t>would also be</a:t>
            </a:r>
            <a:r>
              <a:rPr spc="-80" dirty="0"/>
              <a:t> </a:t>
            </a:r>
            <a:r>
              <a:rPr spc="-5" dirty="0"/>
              <a:t>met.</a:t>
            </a:r>
          </a:p>
          <a:p>
            <a:pPr marL="356870" marR="18796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356870" algn="l"/>
                <a:tab pos="357505" algn="l"/>
              </a:tabLst>
            </a:pPr>
            <a:r>
              <a:rPr dirty="0"/>
              <a:t>Poor nutritional status- Athletes report poor  nutritional status due to training and poor </a:t>
            </a:r>
            <a:r>
              <a:rPr spc="-5" dirty="0"/>
              <a:t>work  schedules, </a:t>
            </a:r>
            <a:r>
              <a:rPr dirty="0"/>
              <a:t>rely on snacking resulting in</a:t>
            </a:r>
            <a:r>
              <a:rPr spc="-145" dirty="0"/>
              <a:t> </a:t>
            </a:r>
            <a:r>
              <a:rPr dirty="0"/>
              <a:t>nutrient  deficiencies.</a:t>
            </a:r>
          </a:p>
        </p:txBody>
      </p:sp>
      <p:sp>
        <p:nvSpPr>
          <p:cNvPr id="17" name="object 17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3291" y="88392"/>
            <a:ext cx="1879092" cy="815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094" y="221945"/>
            <a:ext cx="123698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solidFill>
                  <a:srgbClr val="FF0000"/>
                </a:solidFill>
                <a:latin typeface="Times New Roman"/>
                <a:cs typeface="Times New Roman"/>
              </a:rPr>
              <a:t>IRON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532889" y="1016253"/>
            <a:ext cx="7258050" cy="566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00"/>
              </a:spcBef>
              <a:buChar char="•"/>
              <a:tabLst>
                <a:tab pos="201930" algn="l"/>
              </a:tabLst>
            </a:pPr>
            <a:r>
              <a:rPr sz="2400" dirty="0">
                <a:latin typeface="Arial"/>
                <a:cs typeface="Arial"/>
              </a:rPr>
              <a:t>Iron </a:t>
            </a:r>
            <a:r>
              <a:rPr sz="2400" spc="-5" dirty="0">
                <a:latin typeface="Arial"/>
                <a:cs typeface="Arial"/>
              </a:rPr>
              <a:t>is required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red blood cell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production.</a:t>
            </a:r>
            <a:endParaRPr sz="2400">
              <a:latin typeface="Arial"/>
              <a:cs typeface="Arial"/>
            </a:endParaRPr>
          </a:p>
          <a:p>
            <a:pPr marL="12700" marR="274955">
              <a:lnSpc>
                <a:spcPct val="100000"/>
              </a:lnSpc>
              <a:buChar char="•"/>
              <a:tabLst>
                <a:tab pos="201930" algn="l"/>
              </a:tabLst>
            </a:pPr>
            <a:r>
              <a:rPr sz="2400" dirty="0">
                <a:latin typeface="Arial"/>
                <a:cs typeface="Arial"/>
              </a:rPr>
              <a:t>Iron </a:t>
            </a:r>
            <a:r>
              <a:rPr sz="2400" spc="-5" dirty="0">
                <a:latin typeface="Arial"/>
                <a:cs typeface="Arial"/>
              </a:rPr>
              <a:t>is required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 healthy immune </a:t>
            </a:r>
            <a:r>
              <a:rPr sz="2400" dirty="0">
                <a:latin typeface="Arial"/>
                <a:cs typeface="Arial"/>
              </a:rPr>
              <a:t>system  </a:t>
            </a:r>
            <a:r>
              <a:rPr sz="2400" spc="-5" dirty="0">
                <a:latin typeface="Arial"/>
                <a:cs typeface="Arial"/>
              </a:rPr>
              <a:t>Inadequate iron 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body can impair aerobic  metabolism </a:t>
            </a: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decreasing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delivery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oxygen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5" dirty="0">
                <a:latin typeface="Arial"/>
                <a:cs typeface="Arial"/>
              </a:rPr>
              <a:t>tissues and reducing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capacity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muscles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use  oxygen </a:t>
            </a:r>
            <a:r>
              <a:rPr sz="2400" dirty="0">
                <a:latin typeface="Arial"/>
                <a:cs typeface="Arial"/>
              </a:rPr>
              <a:t>for the </a:t>
            </a:r>
            <a:r>
              <a:rPr sz="2400" spc="-5" dirty="0">
                <a:latin typeface="Arial"/>
                <a:cs typeface="Arial"/>
              </a:rPr>
              <a:t>oxidative production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  <a:p>
            <a:pPr marL="295910" marR="937894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Athletes have a high risk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iron depletion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5" dirty="0">
                <a:latin typeface="Arial"/>
                <a:cs typeface="Arial"/>
              </a:rPr>
              <a:t>several reasons:</a:t>
            </a:r>
            <a:endParaRPr sz="2400">
              <a:latin typeface="Arial"/>
              <a:cs typeface="Arial"/>
            </a:endParaRPr>
          </a:p>
          <a:p>
            <a:pPr marL="632460" lvl="1" indent="-33718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33095" algn="l"/>
              </a:tabLst>
            </a:pPr>
            <a:r>
              <a:rPr sz="2400" spc="-5" dirty="0">
                <a:latin typeface="Arial"/>
                <a:cs typeface="Arial"/>
              </a:rPr>
              <a:t>High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requirements</a:t>
            </a:r>
            <a:endParaRPr sz="2400">
              <a:latin typeface="Arial"/>
              <a:cs typeface="Arial"/>
            </a:endParaRPr>
          </a:p>
          <a:p>
            <a:pPr marL="295910" marR="561340">
              <a:lnSpc>
                <a:spcPct val="100000"/>
              </a:lnSpc>
              <a:buChar char="•"/>
              <a:tabLst>
                <a:tab pos="485140" algn="l"/>
              </a:tabLst>
            </a:pPr>
            <a:r>
              <a:rPr sz="2400" spc="-5" dirty="0">
                <a:latin typeface="Arial"/>
                <a:cs typeface="Arial"/>
              </a:rPr>
              <a:t>Increased red blood cell </a:t>
            </a:r>
            <a:r>
              <a:rPr sz="2400" dirty="0">
                <a:latin typeface="Arial"/>
                <a:cs typeface="Arial"/>
              </a:rPr>
              <a:t>mass </a:t>
            </a:r>
            <a:r>
              <a:rPr sz="2400" spc="-5" dirty="0">
                <a:latin typeface="Arial"/>
                <a:cs typeface="Arial"/>
              </a:rPr>
              <a:t>means athletes  have higher iron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needs.</a:t>
            </a:r>
            <a:endParaRPr sz="2400">
              <a:latin typeface="Arial"/>
              <a:cs typeface="Arial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Increased losses- </a:t>
            </a:r>
            <a:r>
              <a:rPr sz="2400" dirty="0">
                <a:latin typeface="Arial"/>
                <a:cs typeface="Arial"/>
              </a:rPr>
              <a:t>Iron is </a:t>
            </a:r>
            <a:r>
              <a:rPr sz="2400" spc="-5" dirty="0">
                <a:latin typeface="Arial"/>
                <a:cs typeface="Arial"/>
              </a:rPr>
              <a:t>lost </a:t>
            </a:r>
            <a:r>
              <a:rPr sz="2400" dirty="0">
                <a:latin typeface="Arial"/>
                <a:cs typeface="Arial"/>
              </a:rPr>
              <a:t>in the </a:t>
            </a:r>
            <a:r>
              <a:rPr sz="2400" spc="-5" dirty="0">
                <a:latin typeface="Arial"/>
                <a:cs typeface="Arial"/>
              </a:rPr>
              <a:t>sweat. Athletes  with </a:t>
            </a:r>
            <a:r>
              <a:rPr sz="2400" spc="-10" dirty="0">
                <a:latin typeface="Arial"/>
                <a:cs typeface="Arial"/>
              </a:rPr>
              <a:t>high </a:t>
            </a:r>
            <a:r>
              <a:rPr sz="2400" spc="-5" dirty="0">
                <a:latin typeface="Arial"/>
                <a:cs typeface="Arial"/>
              </a:rPr>
              <a:t>sweat losses have higher iron losses. </a:t>
            </a:r>
            <a:r>
              <a:rPr sz="2400" dirty="0">
                <a:latin typeface="Arial"/>
                <a:cs typeface="Arial"/>
              </a:rPr>
              <a:t>Iron  </a:t>
            </a:r>
            <a:r>
              <a:rPr sz="2400" spc="-5" dirty="0">
                <a:latin typeface="Arial"/>
                <a:cs typeface="Arial"/>
              </a:rPr>
              <a:t>concentration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sweat during exercise ranges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from</a:t>
            </a:r>
            <a:endParaRPr sz="2400">
              <a:latin typeface="Arial"/>
              <a:cs typeface="Arial"/>
            </a:endParaRPr>
          </a:p>
          <a:p>
            <a:pPr marL="295910" algn="just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0.13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0.42mg/l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5168" y="445288"/>
            <a:ext cx="45275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dirty="0">
                <a:latin typeface="Times New Roman"/>
                <a:cs typeface="Times New Roman"/>
                <a:hlinkClick r:id="rId2"/>
              </a:rPr>
              <a:t>with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0489" y="404876"/>
            <a:ext cx="7416165" cy="2617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974725" indent="-283845">
              <a:lnSpc>
                <a:spcPct val="100000"/>
              </a:lnSpc>
              <a:spcBef>
                <a:spcPts val="105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  <a:tab pos="2806065" algn="l"/>
              </a:tabLst>
            </a:pPr>
            <a:r>
              <a:rPr sz="2000" dirty="0">
                <a:latin typeface="Times New Roman"/>
                <a:cs typeface="Times New Roman"/>
              </a:rPr>
              <a:t>3. Dietary Issues- Iron intake is often </a:t>
            </a:r>
            <a:r>
              <a:rPr sz="2000" spc="-5" dirty="0">
                <a:latin typeface="Times New Roman"/>
                <a:cs typeface="Times New Roman"/>
              </a:rPr>
              <a:t>sub-optimal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athletes  </a:t>
            </a:r>
            <a:r>
              <a:rPr sz="2000" dirty="0">
                <a:latin typeface="Times New Roman"/>
                <a:cs typeface="Times New Roman"/>
              </a:rPr>
              <a:t>restricted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food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intakes:	o Eating poorly balanced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diets.</a:t>
            </a:r>
            <a:endParaRPr sz="2000">
              <a:latin typeface="Times New Roman"/>
              <a:cs typeface="Times New Roman"/>
            </a:endParaRPr>
          </a:p>
          <a:p>
            <a:pPr marL="295910" marR="802005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latin typeface="Times New Roman"/>
                <a:cs typeface="Times New Roman"/>
              </a:rPr>
              <a:t>A high reliance on snack and convenience foods and failure</a:t>
            </a:r>
            <a:r>
              <a:rPr sz="2000" spc="-3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 </a:t>
            </a:r>
            <a:r>
              <a:rPr sz="2000" spc="-5" dirty="0">
                <a:latin typeface="Times New Roman"/>
                <a:cs typeface="Times New Roman"/>
              </a:rPr>
              <a:t>consume </a:t>
            </a:r>
            <a:r>
              <a:rPr sz="2000" dirty="0">
                <a:latin typeface="Times New Roman"/>
                <a:cs typeface="Times New Roman"/>
              </a:rPr>
              <a:t>regular </a:t>
            </a:r>
            <a:r>
              <a:rPr sz="2000" spc="-10" dirty="0">
                <a:latin typeface="Times New Roman"/>
                <a:cs typeface="Times New Roman"/>
              </a:rPr>
              <a:t>meals </a:t>
            </a:r>
            <a:r>
              <a:rPr sz="2000" dirty="0">
                <a:latin typeface="Times New Roman"/>
                <a:cs typeface="Times New Roman"/>
              </a:rPr>
              <a:t>reduce the </a:t>
            </a:r>
            <a:r>
              <a:rPr sz="2000" spc="-15" dirty="0">
                <a:latin typeface="Times New Roman"/>
                <a:cs typeface="Times New Roman"/>
              </a:rPr>
              <a:t>athlete’s </a:t>
            </a:r>
            <a:r>
              <a:rPr sz="2000" dirty="0">
                <a:latin typeface="Times New Roman"/>
                <a:cs typeface="Times New Roman"/>
              </a:rPr>
              <a:t>intake of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iron.</a:t>
            </a:r>
            <a:endParaRPr sz="20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latin typeface="Times New Roman"/>
                <a:cs typeface="Times New Roman"/>
              </a:rPr>
              <a:t>Hard exercise results in an increase in the </a:t>
            </a:r>
            <a:r>
              <a:rPr sz="2000" spc="-5" dirty="0">
                <a:latin typeface="Times New Roman"/>
                <a:cs typeface="Times New Roman"/>
              </a:rPr>
              <a:t>volume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plasma </a:t>
            </a:r>
            <a:r>
              <a:rPr sz="2000" dirty="0">
                <a:latin typeface="Times New Roman"/>
                <a:cs typeface="Times New Roman"/>
              </a:rPr>
              <a:t>in the  blood. This can dilute haemoglobin levels and incorrectly suggest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  there is a problem </a:t>
            </a:r>
            <a:r>
              <a:rPr sz="2000" spc="-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iron </a:t>
            </a:r>
            <a:r>
              <a:rPr sz="2000" spc="-5" dirty="0">
                <a:latin typeface="Times New Roman"/>
                <a:cs typeface="Times New Roman"/>
              </a:rPr>
              <a:t>status. </a:t>
            </a:r>
            <a:r>
              <a:rPr sz="2000" dirty="0">
                <a:latin typeface="Times New Roman"/>
                <a:cs typeface="Times New Roman"/>
              </a:rPr>
              <a:t>This condition is </a:t>
            </a:r>
            <a:r>
              <a:rPr sz="2000" spc="5" dirty="0">
                <a:latin typeface="Times New Roman"/>
                <a:cs typeface="Times New Roman"/>
              </a:rPr>
              <a:t>known </a:t>
            </a:r>
            <a:r>
              <a:rPr sz="2000" dirty="0">
                <a:latin typeface="Times New Roman"/>
                <a:cs typeface="Times New Roman"/>
              </a:rPr>
              <a:t>as ‘sports  </a:t>
            </a:r>
            <a:r>
              <a:rPr sz="2000" spc="-5" dirty="0">
                <a:latin typeface="Times New Roman"/>
                <a:cs typeface="Times New Roman"/>
              </a:rPr>
              <a:t>anaemia’.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9099" y="3332226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1934857" y="0"/>
                </a:moveTo>
                <a:lnTo>
                  <a:pt x="186982" y="0"/>
                </a:lnTo>
                <a:lnTo>
                  <a:pt x="137276" y="6678"/>
                </a:lnTo>
                <a:lnTo>
                  <a:pt x="92610" y="25526"/>
                </a:lnTo>
                <a:lnTo>
                  <a:pt x="54767" y="54768"/>
                </a:lnTo>
                <a:lnTo>
                  <a:pt x="25529" y="92625"/>
                </a:lnTo>
                <a:lnTo>
                  <a:pt x="6679" y="137318"/>
                </a:lnTo>
                <a:lnTo>
                  <a:pt x="0" y="187071"/>
                </a:lnTo>
                <a:lnTo>
                  <a:pt x="0" y="1682877"/>
                </a:lnTo>
                <a:lnTo>
                  <a:pt x="6679" y="1732629"/>
                </a:lnTo>
                <a:lnTo>
                  <a:pt x="25529" y="1777322"/>
                </a:lnTo>
                <a:lnTo>
                  <a:pt x="54767" y="1815179"/>
                </a:lnTo>
                <a:lnTo>
                  <a:pt x="92610" y="1844421"/>
                </a:lnTo>
                <a:lnTo>
                  <a:pt x="137276" y="1863269"/>
                </a:lnTo>
                <a:lnTo>
                  <a:pt x="186982" y="1869948"/>
                </a:lnTo>
                <a:lnTo>
                  <a:pt x="1934857" y="1869948"/>
                </a:lnTo>
                <a:lnTo>
                  <a:pt x="1984556" y="1863269"/>
                </a:lnTo>
                <a:lnTo>
                  <a:pt x="2029213" y="1844421"/>
                </a:lnTo>
                <a:lnTo>
                  <a:pt x="2067048" y="1815179"/>
                </a:lnTo>
                <a:lnTo>
                  <a:pt x="2096279" y="1777322"/>
                </a:lnTo>
                <a:lnTo>
                  <a:pt x="2115124" y="1732629"/>
                </a:lnTo>
                <a:lnTo>
                  <a:pt x="2121801" y="1682877"/>
                </a:lnTo>
                <a:lnTo>
                  <a:pt x="2121801" y="187071"/>
                </a:lnTo>
                <a:lnTo>
                  <a:pt x="2115124" y="137318"/>
                </a:lnTo>
                <a:lnTo>
                  <a:pt x="2096279" y="92625"/>
                </a:lnTo>
                <a:lnTo>
                  <a:pt x="2067048" y="54768"/>
                </a:lnTo>
                <a:lnTo>
                  <a:pt x="2029213" y="25526"/>
                </a:lnTo>
                <a:lnTo>
                  <a:pt x="1984556" y="6678"/>
                </a:lnTo>
                <a:lnTo>
                  <a:pt x="1934857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9099" y="3332226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0" y="187071"/>
                </a:moveTo>
                <a:lnTo>
                  <a:pt x="6679" y="137318"/>
                </a:lnTo>
                <a:lnTo>
                  <a:pt x="25529" y="92625"/>
                </a:lnTo>
                <a:lnTo>
                  <a:pt x="54767" y="54768"/>
                </a:lnTo>
                <a:lnTo>
                  <a:pt x="92610" y="25526"/>
                </a:lnTo>
                <a:lnTo>
                  <a:pt x="137276" y="6678"/>
                </a:lnTo>
                <a:lnTo>
                  <a:pt x="186982" y="0"/>
                </a:lnTo>
                <a:lnTo>
                  <a:pt x="1934857" y="0"/>
                </a:lnTo>
                <a:lnTo>
                  <a:pt x="1984556" y="6678"/>
                </a:lnTo>
                <a:lnTo>
                  <a:pt x="2029213" y="25526"/>
                </a:lnTo>
                <a:lnTo>
                  <a:pt x="2067048" y="54768"/>
                </a:lnTo>
                <a:lnTo>
                  <a:pt x="2096279" y="92625"/>
                </a:lnTo>
                <a:lnTo>
                  <a:pt x="2115124" y="137318"/>
                </a:lnTo>
                <a:lnTo>
                  <a:pt x="2121801" y="187071"/>
                </a:lnTo>
                <a:lnTo>
                  <a:pt x="2121801" y="1682877"/>
                </a:lnTo>
                <a:lnTo>
                  <a:pt x="2115124" y="1732629"/>
                </a:lnTo>
                <a:lnTo>
                  <a:pt x="2096279" y="1777322"/>
                </a:lnTo>
                <a:lnTo>
                  <a:pt x="2067048" y="1815179"/>
                </a:lnTo>
                <a:lnTo>
                  <a:pt x="2029213" y="1844421"/>
                </a:lnTo>
                <a:lnTo>
                  <a:pt x="1984556" y="1863269"/>
                </a:lnTo>
                <a:lnTo>
                  <a:pt x="1934857" y="1869948"/>
                </a:lnTo>
                <a:lnTo>
                  <a:pt x="186982" y="1869948"/>
                </a:lnTo>
                <a:lnTo>
                  <a:pt x="137276" y="1863269"/>
                </a:lnTo>
                <a:lnTo>
                  <a:pt x="92610" y="1844420"/>
                </a:lnTo>
                <a:lnTo>
                  <a:pt x="54767" y="1815179"/>
                </a:lnTo>
                <a:lnTo>
                  <a:pt x="25529" y="1777322"/>
                </a:lnTo>
                <a:lnTo>
                  <a:pt x="6679" y="1732629"/>
                </a:lnTo>
                <a:lnTo>
                  <a:pt x="0" y="1682877"/>
                </a:lnTo>
                <a:lnTo>
                  <a:pt x="0" y="18707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7497" y="3886580"/>
            <a:ext cx="1023619" cy="7067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indent="68580">
              <a:lnSpc>
                <a:spcPts val="2480"/>
              </a:lnSpc>
              <a:spcBef>
                <a:spcPts val="51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Heavy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03117" y="4004055"/>
            <a:ext cx="450215" cy="526415"/>
          </a:xfrm>
          <a:custGeom>
            <a:avLst/>
            <a:gdLst/>
            <a:ahLst/>
            <a:cxnLst/>
            <a:rect l="l" t="t" r="r" b="b"/>
            <a:pathLst>
              <a:path w="450214" h="526414">
                <a:moveTo>
                  <a:pt x="224917" y="0"/>
                </a:moveTo>
                <a:lnTo>
                  <a:pt x="224917" y="105283"/>
                </a:lnTo>
                <a:lnTo>
                  <a:pt x="0" y="105283"/>
                </a:lnTo>
                <a:lnTo>
                  <a:pt x="0" y="421005"/>
                </a:lnTo>
                <a:lnTo>
                  <a:pt x="224917" y="421005"/>
                </a:lnTo>
                <a:lnTo>
                  <a:pt x="224917" y="526288"/>
                </a:lnTo>
                <a:lnTo>
                  <a:pt x="449833" y="263144"/>
                </a:lnTo>
                <a:lnTo>
                  <a:pt x="224917" y="0"/>
                </a:lnTo>
                <a:close/>
              </a:path>
            </a:pathLst>
          </a:custGeom>
          <a:solidFill>
            <a:srgbClr val="FFA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9641" y="3332226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1934845" y="0"/>
                </a:moveTo>
                <a:lnTo>
                  <a:pt x="187071" y="0"/>
                </a:lnTo>
                <a:lnTo>
                  <a:pt x="137318" y="6678"/>
                </a:lnTo>
                <a:lnTo>
                  <a:pt x="92625" y="25526"/>
                </a:lnTo>
                <a:lnTo>
                  <a:pt x="54768" y="54768"/>
                </a:lnTo>
                <a:lnTo>
                  <a:pt x="25526" y="92625"/>
                </a:lnTo>
                <a:lnTo>
                  <a:pt x="6678" y="137318"/>
                </a:lnTo>
                <a:lnTo>
                  <a:pt x="0" y="187071"/>
                </a:lnTo>
                <a:lnTo>
                  <a:pt x="0" y="1682877"/>
                </a:lnTo>
                <a:lnTo>
                  <a:pt x="6678" y="1732629"/>
                </a:lnTo>
                <a:lnTo>
                  <a:pt x="25526" y="1777322"/>
                </a:lnTo>
                <a:lnTo>
                  <a:pt x="54768" y="1815179"/>
                </a:lnTo>
                <a:lnTo>
                  <a:pt x="92625" y="1844421"/>
                </a:lnTo>
                <a:lnTo>
                  <a:pt x="137318" y="1863269"/>
                </a:lnTo>
                <a:lnTo>
                  <a:pt x="187071" y="1869948"/>
                </a:lnTo>
                <a:lnTo>
                  <a:pt x="1934845" y="1869948"/>
                </a:lnTo>
                <a:lnTo>
                  <a:pt x="1984597" y="1863269"/>
                </a:lnTo>
                <a:lnTo>
                  <a:pt x="2029290" y="1844421"/>
                </a:lnTo>
                <a:lnTo>
                  <a:pt x="2067147" y="1815179"/>
                </a:lnTo>
                <a:lnTo>
                  <a:pt x="2096389" y="1777322"/>
                </a:lnTo>
                <a:lnTo>
                  <a:pt x="2115237" y="1732629"/>
                </a:lnTo>
                <a:lnTo>
                  <a:pt x="2121916" y="1682877"/>
                </a:lnTo>
                <a:lnTo>
                  <a:pt x="2121916" y="187071"/>
                </a:lnTo>
                <a:lnTo>
                  <a:pt x="2115237" y="137318"/>
                </a:lnTo>
                <a:lnTo>
                  <a:pt x="2096389" y="92625"/>
                </a:lnTo>
                <a:lnTo>
                  <a:pt x="2067147" y="54768"/>
                </a:lnTo>
                <a:lnTo>
                  <a:pt x="2029290" y="25526"/>
                </a:lnTo>
                <a:lnTo>
                  <a:pt x="1984597" y="6678"/>
                </a:lnTo>
                <a:lnTo>
                  <a:pt x="1934845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39641" y="3332226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0" y="187071"/>
                </a:moveTo>
                <a:lnTo>
                  <a:pt x="6678" y="137318"/>
                </a:lnTo>
                <a:lnTo>
                  <a:pt x="25526" y="92625"/>
                </a:lnTo>
                <a:lnTo>
                  <a:pt x="54768" y="54768"/>
                </a:lnTo>
                <a:lnTo>
                  <a:pt x="92625" y="25526"/>
                </a:lnTo>
                <a:lnTo>
                  <a:pt x="137318" y="6678"/>
                </a:lnTo>
                <a:lnTo>
                  <a:pt x="187071" y="0"/>
                </a:lnTo>
                <a:lnTo>
                  <a:pt x="1934845" y="0"/>
                </a:lnTo>
                <a:lnTo>
                  <a:pt x="1984597" y="6678"/>
                </a:lnTo>
                <a:lnTo>
                  <a:pt x="2029290" y="25526"/>
                </a:lnTo>
                <a:lnTo>
                  <a:pt x="2067147" y="54768"/>
                </a:lnTo>
                <a:lnTo>
                  <a:pt x="2096389" y="92625"/>
                </a:lnTo>
                <a:lnTo>
                  <a:pt x="2115237" y="137318"/>
                </a:lnTo>
                <a:lnTo>
                  <a:pt x="2121916" y="187071"/>
                </a:lnTo>
                <a:lnTo>
                  <a:pt x="2121916" y="1682877"/>
                </a:lnTo>
                <a:lnTo>
                  <a:pt x="2115237" y="1732629"/>
                </a:lnTo>
                <a:lnTo>
                  <a:pt x="2096389" y="1777322"/>
                </a:lnTo>
                <a:lnTo>
                  <a:pt x="2067147" y="1815179"/>
                </a:lnTo>
                <a:lnTo>
                  <a:pt x="2029290" y="1844421"/>
                </a:lnTo>
                <a:lnTo>
                  <a:pt x="1984597" y="1863269"/>
                </a:lnTo>
                <a:lnTo>
                  <a:pt x="1934845" y="1869948"/>
                </a:lnTo>
                <a:lnTo>
                  <a:pt x="187071" y="1869948"/>
                </a:lnTo>
                <a:lnTo>
                  <a:pt x="137318" y="1863269"/>
                </a:lnTo>
                <a:lnTo>
                  <a:pt x="92625" y="1844420"/>
                </a:lnTo>
                <a:lnTo>
                  <a:pt x="54768" y="1815179"/>
                </a:lnTo>
                <a:lnTo>
                  <a:pt x="25526" y="1777322"/>
                </a:lnTo>
                <a:lnTo>
                  <a:pt x="6678" y="1732629"/>
                </a:lnTo>
                <a:lnTo>
                  <a:pt x="0" y="1682877"/>
                </a:lnTo>
                <a:lnTo>
                  <a:pt x="0" y="18707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25570" y="3413252"/>
            <a:ext cx="1751330" cy="165227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 algn="ctr">
              <a:lnSpc>
                <a:spcPct val="86200"/>
              </a:lnSpc>
              <a:spcBef>
                <a:spcPts val="49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increase in  plasma  volume  leading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hemod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72504" y="4032250"/>
            <a:ext cx="456565" cy="526415"/>
          </a:xfrm>
          <a:custGeom>
            <a:avLst/>
            <a:gdLst/>
            <a:ahLst/>
            <a:cxnLst/>
            <a:rect l="l" t="t" r="r" b="b"/>
            <a:pathLst>
              <a:path w="456565" h="526414">
                <a:moveTo>
                  <a:pt x="234696" y="0"/>
                </a:moveTo>
                <a:lnTo>
                  <a:pt x="232664" y="105156"/>
                </a:lnTo>
                <a:lnTo>
                  <a:pt x="5889" y="105156"/>
                </a:lnTo>
                <a:lnTo>
                  <a:pt x="0" y="416560"/>
                </a:lnTo>
                <a:lnTo>
                  <a:pt x="226822" y="420877"/>
                </a:lnTo>
                <a:lnTo>
                  <a:pt x="224790" y="526033"/>
                </a:lnTo>
                <a:lnTo>
                  <a:pt x="456565" y="267207"/>
                </a:lnTo>
                <a:lnTo>
                  <a:pt x="322009" y="105156"/>
                </a:lnTo>
                <a:lnTo>
                  <a:pt x="232664" y="105156"/>
                </a:lnTo>
                <a:lnTo>
                  <a:pt x="5969" y="100964"/>
                </a:lnTo>
                <a:lnTo>
                  <a:pt x="318529" y="100964"/>
                </a:lnTo>
                <a:lnTo>
                  <a:pt x="234696" y="0"/>
                </a:lnTo>
                <a:close/>
              </a:path>
            </a:pathLst>
          </a:custGeom>
          <a:solidFill>
            <a:srgbClr val="FFA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17410" y="3387978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1934845" y="0"/>
                </a:moveTo>
                <a:lnTo>
                  <a:pt x="186944" y="0"/>
                </a:lnTo>
                <a:lnTo>
                  <a:pt x="137245" y="6677"/>
                </a:lnTo>
                <a:lnTo>
                  <a:pt x="92587" y="25522"/>
                </a:lnTo>
                <a:lnTo>
                  <a:pt x="54752" y="54752"/>
                </a:lnTo>
                <a:lnTo>
                  <a:pt x="25522" y="92587"/>
                </a:lnTo>
                <a:lnTo>
                  <a:pt x="6677" y="137245"/>
                </a:lnTo>
                <a:lnTo>
                  <a:pt x="0" y="186944"/>
                </a:lnTo>
                <a:lnTo>
                  <a:pt x="0" y="1682877"/>
                </a:lnTo>
                <a:lnTo>
                  <a:pt x="6677" y="1732575"/>
                </a:lnTo>
                <a:lnTo>
                  <a:pt x="25522" y="1777233"/>
                </a:lnTo>
                <a:lnTo>
                  <a:pt x="54752" y="1815068"/>
                </a:lnTo>
                <a:lnTo>
                  <a:pt x="92587" y="1844298"/>
                </a:lnTo>
                <a:lnTo>
                  <a:pt x="137245" y="1863143"/>
                </a:lnTo>
                <a:lnTo>
                  <a:pt x="186944" y="1869821"/>
                </a:lnTo>
                <a:lnTo>
                  <a:pt x="1934845" y="1869821"/>
                </a:lnTo>
                <a:lnTo>
                  <a:pt x="1984543" y="1863143"/>
                </a:lnTo>
                <a:lnTo>
                  <a:pt x="2029201" y="1844298"/>
                </a:lnTo>
                <a:lnTo>
                  <a:pt x="2067036" y="1815068"/>
                </a:lnTo>
                <a:lnTo>
                  <a:pt x="2096266" y="1777233"/>
                </a:lnTo>
                <a:lnTo>
                  <a:pt x="2115111" y="1732575"/>
                </a:lnTo>
                <a:lnTo>
                  <a:pt x="2121789" y="1682877"/>
                </a:lnTo>
                <a:lnTo>
                  <a:pt x="2121789" y="186944"/>
                </a:lnTo>
                <a:lnTo>
                  <a:pt x="2115111" y="137245"/>
                </a:lnTo>
                <a:lnTo>
                  <a:pt x="2096266" y="92587"/>
                </a:lnTo>
                <a:lnTo>
                  <a:pt x="2067036" y="54752"/>
                </a:lnTo>
                <a:lnTo>
                  <a:pt x="2029201" y="25522"/>
                </a:lnTo>
                <a:lnTo>
                  <a:pt x="1984543" y="6677"/>
                </a:lnTo>
                <a:lnTo>
                  <a:pt x="1934845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17410" y="3387978"/>
            <a:ext cx="2122170" cy="1870075"/>
          </a:xfrm>
          <a:custGeom>
            <a:avLst/>
            <a:gdLst/>
            <a:ahLst/>
            <a:cxnLst/>
            <a:rect l="l" t="t" r="r" b="b"/>
            <a:pathLst>
              <a:path w="2122170" h="1870075">
                <a:moveTo>
                  <a:pt x="0" y="186944"/>
                </a:moveTo>
                <a:lnTo>
                  <a:pt x="6677" y="137245"/>
                </a:lnTo>
                <a:lnTo>
                  <a:pt x="25522" y="92587"/>
                </a:lnTo>
                <a:lnTo>
                  <a:pt x="54752" y="54752"/>
                </a:lnTo>
                <a:lnTo>
                  <a:pt x="92587" y="25522"/>
                </a:lnTo>
                <a:lnTo>
                  <a:pt x="137245" y="6677"/>
                </a:lnTo>
                <a:lnTo>
                  <a:pt x="186944" y="0"/>
                </a:lnTo>
                <a:lnTo>
                  <a:pt x="1934845" y="0"/>
                </a:lnTo>
                <a:lnTo>
                  <a:pt x="1984543" y="6677"/>
                </a:lnTo>
                <a:lnTo>
                  <a:pt x="2029201" y="25522"/>
                </a:lnTo>
                <a:lnTo>
                  <a:pt x="2067036" y="54752"/>
                </a:lnTo>
                <a:lnTo>
                  <a:pt x="2096266" y="92587"/>
                </a:lnTo>
                <a:lnTo>
                  <a:pt x="2115111" y="137245"/>
                </a:lnTo>
                <a:lnTo>
                  <a:pt x="2121789" y="186944"/>
                </a:lnTo>
                <a:lnTo>
                  <a:pt x="2121789" y="1682877"/>
                </a:lnTo>
                <a:lnTo>
                  <a:pt x="2115111" y="1732575"/>
                </a:lnTo>
                <a:lnTo>
                  <a:pt x="2096266" y="1777233"/>
                </a:lnTo>
                <a:lnTo>
                  <a:pt x="2067036" y="1815068"/>
                </a:lnTo>
                <a:lnTo>
                  <a:pt x="2029201" y="1844298"/>
                </a:lnTo>
                <a:lnTo>
                  <a:pt x="1984543" y="1863143"/>
                </a:lnTo>
                <a:lnTo>
                  <a:pt x="1934845" y="1869821"/>
                </a:lnTo>
                <a:lnTo>
                  <a:pt x="186944" y="1869821"/>
                </a:lnTo>
                <a:lnTo>
                  <a:pt x="137245" y="1863143"/>
                </a:lnTo>
                <a:lnTo>
                  <a:pt x="92587" y="1844298"/>
                </a:lnTo>
                <a:lnTo>
                  <a:pt x="54752" y="1815068"/>
                </a:lnTo>
                <a:lnTo>
                  <a:pt x="25522" y="1777233"/>
                </a:lnTo>
                <a:lnTo>
                  <a:pt x="6677" y="1732575"/>
                </a:lnTo>
                <a:lnTo>
                  <a:pt x="0" y="1682877"/>
                </a:lnTo>
                <a:lnTo>
                  <a:pt x="0" y="18694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877939" y="3784472"/>
            <a:ext cx="1803400" cy="102235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algn="ctr">
              <a:lnSpc>
                <a:spcPts val="2480"/>
              </a:lnSpc>
              <a:spcBef>
                <a:spcPts val="51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decrease in  serum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ferritin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and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683" y="16764"/>
            <a:ext cx="2953512" cy="8153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222044" y="154000"/>
            <a:ext cx="231013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CALCIUM</a:t>
            </a:r>
          </a:p>
        </p:txBody>
      </p:sp>
      <p:sp>
        <p:nvSpPr>
          <p:cNvPr id="16" name="object 16"/>
          <p:cNvSpPr/>
          <p:nvPr/>
        </p:nvSpPr>
        <p:spPr>
          <a:xfrm>
            <a:off x="5795390" y="3435477"/>
            <a:ext cx="975994" cy="1059815"/>
          </a:xfrm>
          <a:custGeom>
            <a:avLst/>
            <a:gdLst/>
            <a:ahLst/>
            <a:cxnLst/>
            <a:rect l="l" t="t" r="r" b="b"/>
            <a:pathLst>
              <a:path w="975995" h="1059814">
                <a:moveTo>
                  <a:pt x="812927" y="0"/>
                </a:moveTo>
                <a:lnTo>
                  <a:pt x="162560" y="0"/>
                </a:lnTo>
                <a:lnTo>
                  <a:pt x="119341" y="5806"/>
                </a:lnTo>
                <a:lnTo>
                  <a:pt x="80508" y="22192"/>
                </a:lnTo>
                <a:lnTo>
                  <a:pt x="47609" y="47609"/>
                </a:lnTo>
                <a:lnTo>
                  <a:pt x="22192" y="80508"/>
                </a:lnTo>
                <a:lnTo>
                  <a:pt x="5806" y="119341"/>
                </a:lnTo>
                <a:lnTo>
                  <a:pt x="0" y="162560"/>
                </a:lnTo>
                <a:lnTo>
                  <a:pt x="0" y="896747"/>
                </a:lnTo>
                <a:lnTo>
                  <a:pt x="5806" y="939965"/>
                </a:lnTo>
                <a:lnTo>
                  <a:pt x="22192" y="978798"/>
                </a:lnTo>
                <a:lnTo>
                  <a:pt x="47609" y="1011697"/>
                </a:lnTo>
                <a:lnTo>
                  <a:pt x="80508" y="1037114"/>
                </a:lnTo>
                <a:lnTo>
                  <a:pt x="119341" y="1053500"/>
                </a:lnTo>
                <a:lnTo>
                  <a:pt x="162560" y="1059307"/>
                </a:lnTo>
                <a:lnTo>
                  <a:pt x="812927" y="1059307"/>
                </a:lnTo>
                <a:lnTo>
                  <a:pt x="856145" y="1053500"/>
                </a:lnTo>
                <a:lnTo>
                  <a:pt x="894978" y="1037114"/>
                </a:lnTo>
                <a:lnTo>
                  <a:pt x="927877" y="1011697"/>
                </a:lnTo>
                <a:lnTo>
                  <a:pt x="953294" y="978798"/>
                </a:lnTo>
                <a:lnTo>
                  <a:pt x="969680" y="939965"/>
                </a:lnTo>
                <a:lnTo>
                  <a:pt x="975487" y="896747"/>
                </a:lnTo>
                <a:lnTo>
                  <a:pt x="975487" y="162560"/>
                </a:lnTo>
                <a:lnTo>
                  <a:pt x="969680" y="119341"/>
                </a:lnTo>
                <a:lnTo>
                  <a:pt x="953294" y="80508"/>
                </a:lnTo>
                <a:lnTo>
                  <a:pt x="927877" y="47609"/>
                </a:lnTo>
                <a:lnTo>
                  <a:pt x="894978" y="22192"/>
                </a:lnTo>
                <a:lnTo>
                  <a:pt x="856145" y="5806"/>
                </a:lnTo>
                <a:lnTo>
                  <a:pt x="812927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95390" y="3435477"/>
            <a:ext cx="975994" cy="1059815"/>
          </a:xfrm>
          <a:custGeom>
            <a:avLst/>
            <a:gdLst/>
            <a:ahLst/>
            <a:cxnLst/>
            <a:rect l="l" t="t" r="r" b="b"/>
            <a:pathLst>
              <a:path w="975995" h="1059814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812927" y="0"/>
                </a:lnTo>
                <a:lnTo>
                  <a:pt x="856145" y="5806"/>
                </a:lnTo>
                <a:lnTo>
                  <a:pt x="894978" y="22192"/>
                </a:lnTo>
                <a:lnTo>
                  <a:pt x="927877" y="47609"/>
                </a:lnTo>
                <a:lnTo>
                  <a:pt x="953294" y="80508"/>
                </a:lnTo>
                <a:lnTo>
                  <a:pt x="969680" y="119341"/>
                </a:lnTo>
                <a:lnTo>
                  <a:pt x="975487" y="162560"/>
                </a:lnTo>
                <a:lnTo>
                  <a:pt x="975487" y="896747"/>
                </a:lnTo>
                <a:lnTo>
                  <a:pt x="969680" y="939965"/>
                </a:lnTo>
                <a:lnTo>
                  <a:pt x="953294" y="978798"/>
                </a:lnTo>
                <a:lnTo>
                  <a:pt x="927877" y="1011697"/>
                </a:lnTo>
                <a:lnTo>
                  <a:pt x="894978" y="1037114"/>
                </a:lnTo>
                <a:lnTo>
                  <a:pt x="856145" y="1053500"/>
                </a:lnTo>
                <a:lnTo>
                  <a:pt x="812927" y="1059307"/>
                </a:lnTo>
                <a:lnTo>
                  <a:pt x="162560" y="1059307"/>
                </a:lnTo>
                <a:lnTo>
                  <a:pt x="119341" y="1053500"/>
                </a:lnTo>
                <a:lnTo>
                  <a:pt x="80508" y="1037114"/>
                </a:lnTo>
                <a:lnTo>
                  <a:pt x="47609" y="1011697"/>
                </a:lnTo>
                <a:lnTo>
                  <a:pt x="22192" y="978798"/>
                </a:lnTo>
                <a:lnTo>
                  <a:pt x="5806" y="939965"/>
                </a:lnTo>
                <a:lnTo>
                  <a:pt x="0" y="896747"/>
                </a:lnTo>
                <a:lnTo>
                  <a:pt x="0" y="16256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51940" y="634339"/>
            <a:ext cx="7555865" cy="3525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latin typeface="Times New Roman"/>
                <a:cs typeface="Times New Roman"/>
              </a:rPr>
              <a:t>Osteoporosis- </a:t>
            </a:r>
            <a:r>
              <a:rPr sz="2000" spc="-5" dirty="0">
                <a:latin typeface="Times New Roman"/>
                <a:cs typeface="Times New Roman"/>
              </a:rPr>
              <a:t>major </a:t>
            </a:r>
            <a:r>
              <a:rPr sz="2000" dirty="0">
                <a:latin typeface="Times New Roman"/>
                <a:cs typeface="Times New Roman"/>
              </a:rPr>
              <a:t>health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concern</a:t>
            </a:r>
            <a:endParaRPr sz="2000">
              <a:latin typeface="Times New Roman"/>
              <a:cs typeface="Times New Roman"/>
            </a:endParaRPr>
          </a:p>
          <a:p>
            <a:pPr marL="295910" marR="431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latin typeface="Times New Roman"/>
                <a:cs typeface="Times New Roman"/>
              </a:rPr>
              <a:t>ACSM, </a:t>
            </a:r>
            <a:r>
              <a:rPr sz="2000" spc="5" dirty="0">
                <a:latin typeface="Times New Roman"/>
                <a:cs typeface="Times New Roman"/>
              </a:rPr>
              <a:t>1997 </a:t>
            </a:r>
            <a:r>
              <a:rPr sz="2000" dirty="0">
                <a:latin typeface="Times New Roman"/>
                <a:cs typeface="Times New Roman"/>
              </a:rPr>
              <a:t>identified Ca deficiency in </a:t>
            </a:r>
            <a:r>
              <a:rPr sz="2000" spc="-5" dirty="0">
                <a:latin typeface="Times New Roman"/>
                <a:cs typeface="Times New Roman"/>
              </a:rPr>
              <a:t>female athletes-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characterized  by estrogen </a:t>
            </a:r>
            <a:r>
              <a:rPr sz="2000" spc="-15" dirty="0">
                <a:latin typeface="Times New Roman"/>
                <a:cs typeface="Times New Roman"/>
              </a:rPr>
              <a:t>deficiency, </a:t>
            </a:r>
            <a:r>
              <a:rPr sz="2000" dirty="0">
                <a:latin typeface="Times New Roman"/>
                <a:cs typeface="Times New Roman"/>
              </a:rPr>
              <a:t>disordered eating, </a:t>
            </a:r>
            <a:r>
              <a:rPr sz="2000" spc="-5" dirty="0">
                <a:latin typeface="Times New Roman"/>
                <a:cs typeface="Times New Roman"/>
              </a:rPr>
              <a:t>athletic </a:t>
            </a:r>
            <a:r>
              <a:rPr sz="2000" dirty="0">
                <a:latin typeface="Times New Roman"/>
                <a:cs typeface="Times New Roman"/>
              </a:rPr>
              <a:t>amenorrhea, loss of  bone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mass.</a:t>
            </a:r>
            <a:endParaRPr sz="2000">
              <a:latin typeface="Times New Roman"/>
              <a:cs typeface="Times New Roman"/>
            </a:endParaRPr>
          </a:p>
          <a:p>
            <a:pPr marL="295910" marR="33782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342900" algn="l"/>
                <a:tab pos="343535" algn="l"/>
              </a:tabLst>
            </a:pPr>
            <a:r>
              <a:rPr dirty="0"/>
              <a:t>	</a:t>
            </a:r>
            <a:r>
              <a:rPr sz="2000" spc="-5" dirty="0">
                <a:latin typeface="Times New Roman"/>
                <a:cs typeface="Times New Roman"/>
              </a:rPr>
              <a:t>Athletic </a:t>
            </a:r>
            <a:r>
              <a:rPr sz="2000" dirty="0">
                <a:latin typeface="Times New Roman"/>
                <a:cs typeface="Times New Roman"/>
              </a:rPr>
              <a:t>amenorrhea- </a:t>
            </a:r>
            <a:r>
              <a:rPr sz="2000" spc="-5" dirty="0">
                <a:latin typeface="Times New Roman"/>
                <a:cs typeface="Times New Roman"/>
              </a:rPr>
              <a:t>female athletes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exercise strenuously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stop  </a:t>
            </a:r>
            <a:r>
              <a:rPr sz="2000" spc="-5" dirty="0">
                <a:latin typeface="Times New Roman"/>
                <a:cs typeface="Times New Roman"/>
              </a:rPr>
              <a:t>menstruating </a:t>
            </a:r>
            <a:r>
              <a:rPr sz="2000" spc="-20" dirty="0">
                <a:latin typeface="Times New Roman"/>
                <a:cs typeface="Times New Roman"/>
              </a:rPr>
              <a:t>(Warren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Stiehl,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1999).</a:t>
            </a:r>
            <a:endParaRPr sz="20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15"/>
              </a:spcBef>
              <a:buClr>
                <a:srgbClr val="FF388B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Diet modification- more calcium, </a:t>
            </a:r>
            <a:r>
              <a:rPr sz="2000" spc="-10" dirty="0">
                <a:latin typeface="Arial"/>
                <a:cs typeface="Arial"/>
              </a:rPr>
              <a:t>Vitamin </a:t>
            </a:r>
            <a:r>
              <a:rPr sz="2000" dirty="0">
                <a:latin typeface="Arial"/>
                <a:cs typeface="Arial"/>
              </a:rPr>
              <a:t>D intake- i.e. calcium  fortified fruit juices, soy milk and </a:t>
            </a:r>
            <a:r>
              <a:rPr sz="2000" spc="-5" dirty="0">
                <a:latin typeface="Arial"/>
                <a:cs typeface="Arial"/>
              </a:rPr>
              <a:t>tofu, </a:t>
            </a:r>
            <a:r>
              <a:rPr sz="2000" dirty="0">
                <a:latin typeface="Arial"/>
                <a:cs typeface="Arial"/>
              </a:rPr>
              <a:t>milk and products,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sesame  seeds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4838065" marR="2058035" indent="-64135">
              <a:lnSpc>
                <a:spcPts val="1440"/>
              </a:lnSpc>
              <a:spcBef>
                <a:spcPts val="670"/>
              </a:spcBef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xce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sive  exercise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774306" y="4064127"/>
            <a:ext cx="309880" cy="186690"/>
          </a:xfrm>
          <a:custGeom>
            <a:avLst/>
            <a:gdLst/>
            <a:ahLst/>
            <a:cxnLst/>
            <a:rect l="l" t="t" r="r" b="b"/>
            <a:pathLst>
              <a:path w="309879" h="186689">
                <a:moveTo>
                  <a:pt x="0" y="0"/>
                </a:moveTo>
                <a:lnTo>
                  <a:pt x="47382" y="21090"/>
                </a:lnTo>
                <a:lnTo>
                  <a:pt x="93810" y="44064"/>
                </a:lnTo>
                <a:lnTo>
                  <a:pt x="139229" y="68893"/>
                </a:lnTo>
                <a:lnTo>
                  <a:pt x="183586" y="95548"/>
                </a:lnTo>
                <a:lnTo>
                  <a:pt x="226828" y="124000"/>
                </a:lnTo>
                <a:lnTo>
                  <a:pt x="268901" y="154221"/>
                </a:lnTo>
                <a:lnTo>
                  <a:pt x="309752" y="186181"/>
                </a:lnTo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00493" y="4252595"/>
            <a:ext cx="975994" cy="1176655"/>
          </a:xfrm>
          <a:custGeom>
            <a:avLst/>
            <a:gdLst/>
            <a:ahLst/>
            <a:cxnLst/>
            <a:rect l="l" t="t" r="r" b="b"/>
            <a:pathLst>
              <a:path w="975995" h="1176654">
                <a:moveTo>
                  <a:pt x="812926" y="0"/>
                </a:moveTo>
                <a:lnTo>
                  <a:pt x="162559" y="0"/>
                </a:lnTo>
                <a:lnTo>
                  <a:pt x="119385" y="5815"/>
                </a:lnTo>
                <a:lnTo>
                  <a:pt x="80565" y="22224"/>
                </a:lnTo>
                <a:lnTo>
                  <a:pt x="47656" y="47672"/>
                </a:lnTo>
                <a:lnTo>
                  <a:pt x="22220" y="80602"/>
                </a:lnTo>
                <a:lnTo>
                  <a:pt x="5814" y="119459"/>
                </a:lnTo>
                <a:lnTo>
                  <a:pt x="0" y="162686"/>
                </a:lnTo>
                <a:lnTo>
                  <a:pt x="0" y="1013459"/>
                </a:lnTo>
                <a:lnTo>
                  <a:pt x="5814" y="1056687"/>
                </a:lnTo>
                <a:lnTo>
                  <a:pt x="22220" y="1095544"/>
                </a:lnTo>
                <a:lnTo>
                  <a:pt x="47656" y="1128474"/>
                </a:lnTo>
                <a:lnTo>
                  <a:pt x="80565" y="1153921"/>
                </a:lnTo>
                <a:lnTo>
                  <a:pt x="119385" y="1170331"/>
                </a:lnTo>
                <a:lnTo>
                  <a:pt x="162559" y="1176146"/>
                </a:lnTo>
                <a:lnTo>
                  <a:pt x="812926" y="1176146"/>
                </a:lnTo>
                <a:lnTo>
                  <a:pt x="856145" y="1170331"/>
                </a:lnTo>
                <a:lnTo>
                  <a:pt x="894978" y="1153921"/>
                </a:lnTo>
                <a:lnTo>
                  <a:pt x="927877" y="1128474"/>
                </a:lnTo>
                <a:lnTo>
                  <a:pt x="953294" y="1095544"/>
                </a:lnTo>
                <a:lnTo>
                  <a:pt x="969680" y="1056687"/>
                </a:lnTo>
                <a:lnTo>
                  <a:pt x="975486" y="1013459"/>
                </a:lnTo>
                <a:lnTo>
                  <a:pt x="975486" y="162686"/>
                </a:lnTo>
                <a:lnTo>
                  <a:pt x="969680" y="119459"/>
                </a:lnTo>
                <a:lnTo>
                  <a:pt x="953294" y="80602"/>
                </a:lnTo>
                <a:lnTo>
                  <a:pt x="927877" y="47672"/>
                </a:lnTo>
                <a:lnTo>
                  <a:pt x="894978" y="22224"/>
                </a:lnTo>
                <a:lnTo>
                  <a:pt x="856145" y="5815"/>
                </a:lnTo>
                <a:lnTo>
                  <a:pt x="812926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00493" y="4252595"/>
            <a:ext cx="975994" cy="1176655"/>
          </a:xfrm>
          <a:custGeom>
            <a:avLst/>
            <a:gdLst/>
            <a:ahLst/>
            <a:cxnLst/>
            <a:rect l="l" t="t" r="r" b="b"/>
            <a:pathLst>
              <a:path w="975995" h="1176654">
                <a:moveTo>
                  <a:pt x="0" y="162686"/>
                </a:moveTo>
                <a:lnTo>
                  <a:pt x="5814" y="119459"/>
                </a:lnTo>
                <a:lnTo>
                  <a:pt x="22220" y="80602"/>
                </a:lnTo>
                <a:lnTo>
                  <a:pt x="47656" y="47672"/>
                </a:lnTo>
                <a:lnTo>
                  <a:pt x="80565" y="22224"/>
                </a:lnTo>
                <a:lnTo>
                  <a:pt x="119385" y="5815"/>
                </a:lnTo>
                <a:lnTo>
                  <a:pt x="162559" y="0"/>
                </a:lnTo>
                <a:lnTo>
                  <a:pt x="812926" y="0"/>
                </a:lnTo>
                <a:lnTo>
                  <a:pt x="856145" y="5815"/>
                </a:lnTo>
                <a:lnTo>
                  <a:pt x="894978" y="22224"/>
                </a:lnTo>
                <a:lnTo>
                  <a:pt x="927877" y="47672"/>
                </a:lnTo>
                <a:lnTo>
                  <a:pt x="953294" y="80602"/>
                </a:lnTo>
                <a:lnTo>
                  <a:pt x="969680" y="119459"/>
                </a:lnTo>
                <a:lnTo>
                  <a:pt x="975486" y="162686"/>
                </a:lnTo>
                <a:lnTo>
                  <a:pt x="975486" y="1013459"/>
                </a:lnTo>
                <a:lnTo>
                  <a:pt x="969680" y="1056687"/>
                </a:lnTo>
                <a:lnTo>
                  <a:pt x="953294" y="1095544"/>
                </a:lnTo>
                <a:lnTo>
                  <a:pt x="927877" y="1128474"/>
                </a:lnTo>
                <a:lnTo>
                  <a:pt x="894978" y="1153921"/>
                </a:lnTo>
                <a:lnTo>
                  <a:pt x="856145" y="1170331"/>
                </a:lnTo>
                <a:lnTo>
                  <a:pt x="812926" y="1176146"/>
                </a:lnTo>
                <a:lnTo>
                  <a:pt x="162559" y="1176146"/>
                </a:lnTo>
                <a:lnTo>
                  <a:pt x="119385" y="1170331"/>
                </a:lnTo>
                <a:lnTo>
                  <a:pt x="80565" y="1153921"/>
                </a:lnTo>
                <a:lnTo>
                  <a:pt x="47656" y="1128474"/>
                </a:lnTo>
                <a:lnTo>
                  <a:pt x="22220" y="1095544"/>
                </a:lnTo>
                <a:lnTo>
                  <a:pt x="5814" y="1056687"/>
                </a:lnTo>
                <a:lnTo>
                  <a:pt x="0" y="1013459"/>
                </a:lnTo>
                <a:lnTo>
                  <a:pt x="0" y="16268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117206" y="4551045"/>
            <a:ext cx="749300" cy="5378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18745" marR="5080" indent="-106680">
              <a:lnSpc>
                <a:spcPts val="1870"/>
              </a:lnSpc>
              <a:spcBef>
                <a:spcPts val="4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rgy  drain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63281" y="5431409"/>
            <a:ext cx="71755" cy="262255"/>
          </a:xfrm>
          <a:custGeom>
            <a:avLst/>
            <a:gdLst/>
            <a:ahLst/>
            <a:cxnLst/>
            <a:rect l="l" t="t" r="r" b="b"/>
            <a:pathLst>
              <a:path w="71754" h="262254">
                <a:moveTo>
                  <a:pt x="71247" y="0"/>
                </a:moveTo>
                <a:lnTo>
                  <a:pt x="61508" y="53568"/>
                </a:lnTo>
                <a:lnTo>
                  <a:pt x="49514" y="106632"/>
                </a:lnTo>
                <a:lnTo>
                  <a:pt x="35265" y="159120"/>
                </a:lnTo>
                <a:lnTo>
                  <a:pt x="18760" y="210958"/>
                </a:lnTo>
                <a:lnTo>
                  <a:pt x="0" y="262077"/>
                </a:lnTo>
              </a:path>
            </a:pathLst>
          </a:custGeom>
          <a:ln w="12699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06616" y="5696064"/>
            <a:ext cx="1642745" cy="1122680"/>
          </a:xfrm>
          <a:custGeom>
            <a:avLst/>
            <a:gdLst/>
            <a:ahLst/>
            <a:cxnLst/>
            <a:rect l="l" t="t" r="r" b="b"/>
            <a:pathLst>
              <a:path w="1642745" h="1122679">
                <a:moveTo>
                  <a:pt x="1455547" y="0"/>
                </a:moveTo>
                <a:lnTo>
                  <a:pt x="187071" y="0"/>
                </a:lnTo>
                <a:lnTo>
                  <a:pt x="137362" y="6683"/>
                </a:lnTo>
                <a:lnTo>
                  <a:pt x="92681" y="25544"/>
                </a:lnTo>
                <a:lnTo>
                  <a:pt x="54816" y="54800"/>
                </a:lnTo>
                <a:lnTo>
                  <a:pt x="25555" y="92666"/>
                </a:lnTo>
                <a:lnTo>
                  <a:pt x="6686" y="137359"/>
                </a:lnTo>
                <a:lnTo>
                  <a:pt x="0" y="187096"/>
                </a:lnTo>
                <a:lnTo>
                  <a:pt x="0" y="935481"/>
                </a:lnTo>
                <a:lnTo>
                  <a:pt x="6686" y="985222"/>
                </a:lnTo>
                <a:lnTo>
                  <a:pt x="25555" y="1029918"/>
                </a:lnTo>
                <a:lnTo>
                  <a:pt x="54816" y="1067786"/>
                </a:lnTo>
                <a:lnTo>
                  <a:pt x="92681" y="1097043"/>
                </a:lnTo>
                <a:lnTo>
                  <a:pt x="137362" y="1115905"/>
                </a:lnTo>
                <a:lnTo>
                  <a:pt x="187071" y="1122588"/>
                </a:lnTo>
                <a:lnTo>
                  <a:pt x="1455547" y="1122588"/>
                </a:lnTo>
                <a:lnTo>
                  <a:pt x="1505255" y="1115905"/>
                </a:lnTo>
                <a:lnTo>
                  <a:pt x="1549936" y="1097043"/>
                </a:lnTo>
                <a:lnTo>
                  <a:pt x="1587801" y="1067786"/>
                </a:lnTo>
                <a:lnTo>
                  <a:pt x="1617062" y="1029918"/>
                </a:lnTo>
                <a:lnTo>
                  <a:pt x="1635931" y="985222"/>
                </a:lnTo>
                <a:lnTo>
                  <a:pt x="1642617" y="935481"/>
                </a:lnTo>
                <a:lnTo>
                  <a:pt x="1642617" y="187096"/>
                </a:lnTo>
                <a:lnTo>
                  <a:pt x="1635931" y="137359"/>
                </a:lnTo>
                <a:lnTo>
                  <a:pt x="1617062" y="92666"/>
                </a:lnTo>
                <a:lnTo>
                  <a:pt x="1587801" y="54800"/>
                </a:lnTo>
                <a:lnTo>
                  <a:pt x="1549936" y="25544"/>
                </a:lnTo>
                <a:lnTo>
                  <a:pt x="1505255" y="6683"/>
                </a:lnTo>
                <a:lnTo>
                  <a:pt x="1455547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06616" y="5696064"/>
            <a:ext cx="1642745" cy="1122680"/>
          </a:xfrm>
          <a:custGeom>
            <a:avLst/>
            <a:gdLst/>
            <a:ahLst/>
            <a:cxnLst/>
            <a:rect l="l" t="t" r="r" b="b"/>
            <a:pathLst>
              <a:path w="1642745" h="1122679">
                <a:moveTo>
                  <a:pt x="0" y="187096"/>
                </a:moveTo>
                <a:lnTo>
                  <a:pt x="6686" y="137359"/>
                </a:lnTo>
                <a:lnTo>
                  <a:pt x="25555" y="92666"/>
                </a:lnTo>
                <a:lnTo>
                  <a:pt x="54816" y="54800"/>
                </a:lnTo>
                <a:lnTo>
                  <a:pt x="92681" y="25544"/>
                </a:lnTo>
                <a:lnTo>
                  <a:pt x="137362" y="6683"/>
                </a:lnTo>
                <a:lnTo>
                  <a:pt x="187071" y="0"/>
                </a:lnTo>
                <a:lnTo>
                  <a:pt x="1455547" y="0"/>
                </a:lnTo>
                <a:lnTo>
                  <a:pt x="1505255" y="6683"/>
                </a:lnTo>
                <a:lnTo>
                  <a:pt x="1549936" y="25544"/>
                </a:lnTo>
                <a:lnTo>
                  <a:pt x="1587801" y="54800"/>
                </a:lnTo>
                <a:lnTo>
                  <a:pt x="1617062" y="92666"/>
                </a:lnTo>
                <a:lnTo>
                  <a:pt x="1635931" y="137359"/>
                </a:lnTo>
                <a:lnTo>
                  <a:pt x="1642617" y="187096"/>
                </a:lnTo>
                <a:lnTo>
                  <a:pt x="1642617" y="935481"/>
                </a:lnTo>
                <a:lnTo>
                  <a:pt x="1635931" y="985222"/>
                </a:lnTo>
                <a:lnTo>
                  <a:pt x="1617062" y="1029918"/>
                </a:lnTo>
                <a:lnTo>
                  <a:pt x="1587801" y="1067786"/>
                </a:lnTo>
                <a:lnTo>
                  <a:pt x="1549936" y="1097043"/>
                </a:lnTo>
                <a:lnTo>
                  <a:pt x="1505255" y="1115905"/>
                </a:lnTo>
                <a:lnTo>
                  <a:pt x="1455547" y="1122588"/>
                </a:lnTo>
                <a:lnTo>
                  <a:pt x="187071" y="1122588"/>
                </a:lnTo>
                <a:lnTo>
                  <a:pt x="137362" y="1115905"/>
                </a:lnTo>
                <a:lnTo>
                  <a:pt x="92681" y="1097043"/>
                </a:lnTo>
                <a:lnTo>
                  <a:pt x="54816" y="1067786"/>
                </a:lnTo>
                <a:lnTo>
                  <a:pt x="25555" y="1029918"/>
                </a:lnTo>
                <a:lnTo>
                  <a:pt x="6686" y="985222"/>
                </a:lnTo>
                <a:lnTo>
                  <a:pt x="0" y="935481"/>
                </a:lnTo>
                <a:lnTo>
                  <a:pt x="0" y="18709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432550" y="5845861"/>
            <a:ext cx="1192530" cy="79121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-635" algn="ctr">
              <a:lnSpc>
                <a:spcPct val="86200"/>
              </a:lnSpc>
              <a:spcBef>
                <a:spcPts val="33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Hypothalmic  dysfunction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excess</a:t>
            </a:r>
            <a:r>
              <a:rPr sz="1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cortisol 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level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207378" y="6497053"/>
            <a:ext cx="71755" cy="2540"/>
          </a:xfrm>
          <a:custGeom>
            <a:avLst/>
            <a:gdLst/>
            <a:ahLst/>
            <a:cxnLst/>
            <a:rect l="l" t="t" r="r" b="b"/>
            <a:pathLst>
              <a:path w="71754" h="2539">
                <a:moveTo>
                  <a:pt x="0" y="0"/>
                </a:moveTo>
                <a:lnTo>
                  <a:pt x="17811" y="185"/>
                </a:lnTo>
                <a:lnTo>
                  <a:pt x="35623" y="623"/>
                </a:lnTo>
                <a:lnTo>
                  <a:pt x="53435" y="1312"/>
                </a:lnTo>
                <a:lnTo>
                  <a:pt x="71247" y="2247"/>
                </a:lnTo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97297" y="5663184"/>
            <a:ext cx="1482090" cy="1188720"/>
          </a:xfrm>
          <a:custGeom>
            <a:avLst/>
            <a:gdLst/>
            <a:ahLst/>
            <a:cxnLst/>
            <a:rect l="l" t="t" r="r" b="b"/>
            <a:pathLst>
              <a:path w="1482089" h="1188720">
                <a:moveTo>
                  <a:pt x="1283969" y="0"/>
                </a:moveTo>
                <a:lnTo>
                  <a:pt x="198119" y="0"/>
                </a:lnTo>
                <a:lnTo>
                  <a:pt x="152715" y="5231"/>
                </a:lnTo>
                <a:lnTo>
                  <a:pt x="111023" y="20132"/>
                </a:lnTo>
                <a:lnTo>
                  <a:pt x="74236" y="43515"/>
                </a:lnTo>
                <a:lnTo>
                  <a:pt x="43547" y="74189"/>
                </a:lnTo>
                <a:lnTo>
                  <a:pt x="20149" y="110965"/>
                </a:lnTo>
                <a:lnTo>
                  <a:pt x="5236" y="152655"/>
                </a:lnTo>
                <a:lnTo>
                  <a:pt x="0" y="198069"/>
                </a:lnTo>
                <a:lnTo>
                  <a:pt x="0" y="990282"/>
                </a:lnTo>
                <a:lnTo>
                  <a:pt x="5236" y="1035696"/>
                </a:lnTo>
                <a:lnTo>
                  <a:pt x="20149" y="1077384"/>
                </a:lnTo>
                <a:lnTo>
                  <a:pt x="43547" y="1114159"/>
                </a:lnTo>
                <a:lnTo>
                  <a:pt x="74236" y="1144831"/>
                </a:lnTo>
                <a:lnTo>
                  <a:pt x="111023" y="1168212"/>
                </a:lnTo>
                <a:lnTo>
                  <a:pt x="152715" y="1183112"/>
                </a:lnTo>
                <a:lnTo>
                  <a:pt x="198119" y="1188343"/>
                </a:lnTo>
                <a:lnTo>
                  <a:pt x="1283969" y="1188343"/>
                </a:lnTo>
                <a:lnTo>
                  <a:pt x="1329374" y="1183112"/>
                </a:lnTo>
                <a:lnTo>
                  <a:pt x="1371066" y="1168212"/>
                </a:lnTo>
                <a:lnTo>
                  <a:pt x="1407853" y="1144831"/>
                </a:lnTo>
                <a:lnTo>
                  <a:pt x="1438542" y="1114159"/>
                </a:lnTo>
                <a:lnTo>
                  <a:pt x="1461940" y="1077384"/>
                </a:lnTo>
                <a:lnTo>
                  <a:pt x="1476853" y="1035696"/>
                </a:lnTo>
                <a:lnTo>
                  <a:pt x="1482089" y="990282"/>
                </a:lnTo>
                <a:lnTo>
                  <a:pt x="1482089" y="198069"/>
                </a:lnTo>
                <a:lnTo>
                  <a:pt x="1476853" y="152655"/>
                </a:lnTo>
                <a:lnTo>
                  <a:pt x="1461940" y="110965"/>
                </a:lnTo>
                <a:lnTo>
                  <a:pt x="1438542" y="74189"/>
                </a:lnTo>
                <a:lnTo>
                  <a:pt x="1407853" y="43515"/>
                </a:lnTo>
                <a:lnTo>
                  <a:pt x="1371066" y="20132"/>
                </a:lnTo>
                <a:lnTo>
                  <a:pt x="1329374" y="5231"/>
                </a:lnTo>
                <a:lnTo>
                  <a:pt x="1283969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97297" y="5663184"/>
            <a:ext cx="1482090" cy="1188720"/>
          </a:xfrm>
          <a:custGeom>
            <a:avLst/>
            <a:gdLst/>
            <a:ahLst/>
            <a:cxnLst/>
            <a:rect l="l" t="t" r="r" b="b"/>
            <a:pathLst>
              <a:path w="1482089" h="1188720">
                <a:moveTo>
                  <a:pt x="0" y="198069"/>
                </a:moveTo>
                <a:lnTo>
                  <a:pt x="5236" y="152655"/>
                </a:lnTo>
                <a:lnTo>
                  <a:pt x="20149" y="110965"/>
                </a:lnTo>
                <a:lnTo>
                  <a:pt x="43547" y="74189"/>
                </a:lnTo>
                <a:lnTo>
                  <a:pt x="74236" y="43515"/>
                </a:lnTo>
                <a:lnTo>
                  <a:pt x="111023" y="20132"/>
                </a:lnTo>
                <a:lnTo>
                  <a:pt x="152715" y="5231"/>
                </a:lnTo>
                <a:lnTo>
                  <a:pt x="198119" y="0"/>
                </a:lnTo>
                <a:lnTo>
                  <a:pt x="1283969" y="0"/>
                </a:lnTo>
                <a:lnTo>
                  <a:pt x="1329374" y="5231"/>
                </a:lnTo>
                <a:lnTo>
                  <a:pt x="1371066" y="20132"/>
                </a:lnTo>
                <a:lnTo>
                  <a:pt x="1407853" y="43515"/>
                </a:lnTo>
                <a:lnTo>
                  <a:pt x="1438542" y="74189"/>
                </a:lnTo>
                <a:lnTo>
                  <a:pt x="1461940" y="110965"/>
                </a:lnTo>
                <a:lnTo>
                  <a:pt x="1476853" y="152655"/>
                </a:lnTo>
                <a:lnTo>
                  <a:pt x="1482089" y="198069"/>
                </a:lnTo>
                <a:lnTo>
                  <a:pt x="1482089" y="990282"/>
                </a:lnTo>
                <a:lnTo>
                  <a:pt x="1476853" y="1035696"/>
                </a:lnTo>
                <a:lnTo>
                  <a:pt x="1461940" y="1077384"/>
                </a:lnTo>
                <a:lnTo>
                  <a:pt x="1438542" y="1114159"/>
                </a:lnTo>
                <a:lnTo>
                  <a:pt x="1407853" y="1144831"/>
                </a:lnTo>
                <a:lnTo>
                  <a:pt x="1371066" y="1168212"/>
                </a:lnTo>
                <a:lnTo>
                  <a:pt x="1329374" y="1183112"/>
                </a:lnTo>
                <a:lnTo>
                  <a:pt x="1283969" y="1188343"/>
                </a:lnTo>
                <a:lnTo>
                  <a:pt x="198119" y="1188343"/>
                </a:lnTo>
                <a:lnTo>
                  <a:pt x="152715" y="1183112"/>
                </a:lnTo>
                <a:lnTo>
                  <a:pt x="111023" y="1168212"/>
                </a:lnTo>
                <a:lnTo>
                  <a:pt x="74236" y="1144831"/>
                </a:lnTo>
                <a:lnTo>
                  <a:pt x="43547" y="1114159"/>
                </a:lnTo>
                <a:lnTo>
                  <a:pt x="20149" y="1077384"/>
                </a:lnTo>
                <a:lnTo>
                  <a:pt x="5236" y="1035696"/>
                </a:lnTo>
                <a:lnTo>
                  <a:pt x="0" y="990282"/>
                </a:lnTo>
                <a:lnTo>
                  <a:pt x="0" y="19806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960746" y="5937910"/>
            <a:ext cx="1155700" cy="6083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34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Inhibit the  release of  gonadotropins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28565" y="5409819"/>
            <a:ext cx="62230" cy="251460"/>
          </a:xfrm>
          <a:custGeom>
            <a:avLst/>
            <a:gdLst/>
            <a:ahLst/>
            <a:cxnLst/>
            <a:rect l="l" t="t" r="r" b="b"/>
            <a:pathLst>
              <a:path w="62229" h="251460">
                <a:moveTo>
                  <a:pt x="62102" y="250888"/>
                </a:moveTo>
                <a:lnTo>
                  <a:pt x="45585" y="201765"/>
                </a:lnTo>
                <a:lnTo>
                  <a:pt x="31098" y="152051"/>
                </a:lnTo>
                <a:lnTo>
                  <a:pt x="18659" y="101809"/>
                </a:lnTo>
                <a:lnTo>
                  <a:pt x="8287" y="51104"/>
                </a:lnTo>
                <a:lnTo>
                  <a:pt x="0" y="0"/>
                </a:lnTo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90288" y="4274184"/>
            <a:ext cx="975994" cy="1133475"/>
          </a:xfrm>
          <a:custGeom>
            <a:avLst/>
            <a:gdLst/>
            <a:ahLst/>
            <a:cxnLst/>
            <a:rect l="l" t="t" r="r" b="b"/>
            <a:pathLst>
              <a:path w="975995" h="1133475">
                <a:moveTo>
                  <a:pt x="812926" y="0"/>
                </a:moveTo>
                <a:lnTo>
                  <a:pt x="162560" y="0"/>
                </a:lnTo>
                <a:lnTo>
                  <a:pt x="119341" y="5806"/>
                </a:lnTo>
                <a:lnTo>
                  <a:pt x="80508" y="22192"/>
                </a:lnTo>
                <a:lnTo>
                  <a:pt x="47609" y="47609"/>
                </a:lnTo>
                <a:lnTo>
                  <a:pt x="22192" y="80508"/>
                </a:lnTo>
                <a:lnTo>
                  <a:pt x="5806" y="119341"/>
                </a:lnTo>
                <a:lnTo>
                  <a:pt x="0" y="162559"/>
                </a:lnTo>
                <a:lnTo>
                  <a:pt x="0" y="970406"/>
                </a:lnTo>
                <a:lnTo>
                  <a:pt x="5806" y="1013625"/>
                </a:lnTo>
                <a:lnTo>
                  <a:pt x="22192" y="1052458"/>
                </a:lnTo>
                <a:lnTo>
                  <a:pt x="47609" y="1085357"/>
                </a:lnTo>
                <a:lnTo>
                  <a:pt x="80508" y="1110774"/>
                </a:lnTo>
                <a:lnTo>
                  <a:pt x="119341" y="1127160"/>
                </a:lnTo>
                <a:lnTo>
                  <a:pt x="162560" y="1132967"/>
                </a:lnTo>
                <a:lnTo>
                  <a:pt x="812926" y="1132967"/>
                </a:lnTo>
                <a:lnTo>
                  <a:pt x="856145" y="1127160"/>
                </a:lnTo>
                <a:lnTo>
                  <a:pt x="894978" y="1110774"/>
                </a:lnTo>
                <a:lnTo>
                  <a:pt x="927877" y="1085357"/>
                </a:lnTo>
                <a:lnTo>
                  <a:pt x="953294" y="1052458"/>
                </a:lnTo>
                <a:lnTo>
                  <a:pt x="969680" y="1013625"/>
                </a:lnTo>
                <a:lnTo>
                  <a:pt x="975487" y="970406"/>
                </a:lnTo>
                <a:lnTo>
                  <a:pt x="975487" y="162559"/>
                </a:lnTo>
                <a:lnTo>
                  <a:pt x="969680" y="119341"/>
                </a:lnTo>
                <a:lnTo>
                  <a:pt x="953294" y="80508"/>
                </a:lnTo>
                <a:lnTo>
                  <a:pt x="927877" y="47609"/>
                </a:lnTo>
                <a:lnTo>
                  <a:pt x="894978" y="22192"/>
                </a:lnTo>
                <a:lnTo>
                  <a:pt x="856145" y="5806"/>
                </a:lnTo>
                <a:lnTo>
                  <a:pt x="812926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90288" y="4274184"/>
            <a:ext cx="975994" cy="1133475"/>
          </a:xfrm>
          <a:custGeom>
            <a:avLst/>
            <a:gdLst/>
            <a:ahLst/>
            <a:cxnLst/>
            <a:rect l="l" t="t" r="r" b="b"/>
            <a:pathLst>
              <a:path w="975995" h="1133475">
                <a:moveTo>
                  <a:pt x="0" y="162559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812926" y="0"/>
                </a:lnTo>
                <a:lnTo>
                  <a:pt x="856145" y="5806"/>
                </a:lnTo>
                <a:lnTo>
                  <a:pt x="894978" y="22192"/>
                </a:lnTo>
                <a:lnTo>
                  <a:pt x="927877" y="47609"/>
                </a:lnTo>
                <a:lnTo>
                  <a:pt x="953294" y="80508"/>
                </a:lnTo>
                <a:lnTo>
                  <a:pt x="969680" y="119341"/>
                </a:lnTo>
                <a:lnTo>
                  <a:pt x="975487" y="162559"/>
                </a:lnTo>
                <a:lnTo>
                  <a:pt x="975487" y="970406"/>
                </a:lnTo>
                <a:lnTo>
                  <a:pt x="969680" y="1013625"/>
                </a:lnTo>
                <a:lnTo>
                  <a:pt x="953294" y="1052458"/>
                </a:lnTo>
                <a:lnTo>
                  <a:pt x="927877" y="1085357"/>
                </a:lnTo>
                <a:lnTo>
                  <a:pt x="894978" y="1110774"/>
                </a:lnTo>
                <a:lnTo>
                  <a:pt x="856145" y="1127160"/>
                </a:lnTo>
                <a:lnTo>
                  <a:pt x="812926" y="1132967"/>
                </a:lnTo>
                <a:lnTo>
                  <a:pt x="162560" y="1132967"/>
                </a:lnTo>
                <a:lnTo>
                  <a:pt x="119341" y="1127160"/>
                </a:lnTo>
                <a:lnTo>
                  <a:pt x="80508" y="1110774"/>
                </a:lnTo>
                <a:lnTo>
                  <a:pt x="47609" y="1085357"/>
                </a:lnTo>
                <a:lnTo>
                  <a:pt x="22192" y="1052458"/>
                </a:lnTo>
                <a:lnTo>
                  <a:pt x="5806" y="1013625"/>
                </a:lnTo>
                <a:lnTo>
                  <a:pt x="0" y="970406"/>
                </a:lnTo>
                <a:lnTo>
                  <a:pt x="0" y="16255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688585" y="4477969"/>
            <a:ext cx="781050" cy="69024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065" marR="5080" indent="-635" algn="ctr">
              <a:lnSpc>
                <a:spcPct val="86300"/>
              </a:lnSpc>
              <a:spcBef>
                <a:spcPts val="360"/>
              </a:spcBef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Athletic  amenorr  hea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56935" y="4064253"/>
            <a:ext cx="335280" cy="207645"/>
          </a:xfrm>
          <a:custGeom>
            <a:avLst/>
            <a:gdLst/>
            <a:ahLst/>
            <a:cxnLst/>
            <a:rect l="l" t="t" r="r" b="b"/>
            <a:pathLst>
              <a:path w="335279" h="207645">
                <a:moveTo>
                  <a:pt x="0" y="207264"/>
                </a:moveTo>
                <a:lnTo>
                  <a:pt x="38127" y="175735"/>
                </a:lnTo>
                <a:lnTo>
                  <a:pt x="77418" y="145750"/>
                </a:lnTo>
                <a:lnTo>
                  <a:pt x="117822" y="117339"/>
                </a:lnTo>
                <a:lnTo>
                  <a:pt x="159289" y="90535"/>
                </a:lnTo>
                <a:lnTo>
                  <a:pt x="201768" y="65367"/>
                </a:lnTo>
                <a:lnTo>
                  <a:pt x="245209" y="41868"/>
                </a:lnTo>
                <a:lnTo>
                  <a:pt x="289560" y="20068"/>
                </a:lnTo>
                <a:lnTo>
                  <a:pt x="334772" y="0"/>
                </a:lnTo>
              </a:path>
            </a:pathLst>
          </a:custGeom>
          <a:ln w="127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52650" y="36576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781050" y="0"/>
                </a:moveTo>
                <a:lnTo>
                  <a:pt x="0" y="1562100"/>
                </a:lnTo>
                <a:lnTo>
                  <a:pt x="1562100" y="1562100"/>
                </a:lnTo>
                <a:lnTo>
                  <a:pt x="78105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52650" y="36576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0" y="1562100"/>
                </a:moveTo>
                <a:lnTo>
                  <a:pt x="781050" y="0"/>
                </a:lnTo>
                <a:lnTo>
                  <a:pt x="1562100" y="1562100"/>
                </a:lnTo>
                <a:lnTo>
                  <a:pt x="0" y="15621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622295" y="4539437"/>
            <a:ext cx="622935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1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op</a:t>
            </a:r>
            <a:endParaRPr sz="1800">
              <a:latin typeface="Times New Roman"/>
              <a:cs typeface="Times New Roman"/>
            </a:endParaRPr>
          </a:p>
          <a:p>
            <a:pPr marL="38100">
              <a:lnSpc>
                <a:spcPts val="2010"/>
              </a:lnSpc>
            </a:pP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orosis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7160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781050" y="0"/>
                </a:moveTo>
                <a:lnTo>
                  <a:pt x="0" y="1562097"/>
                </a:lnTo>
                <a:lnTo>
                  <a:pt x="1562100" y="1562097"/>
                </a:lnTo>
                <a:lnTo>
                  <a:pt x="78105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7160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0" y="1562097"/>
                </a:moveTo>
                <a:lnTo>
                  <a:pt x="781050" y="0"/>
                </a:lnTo>
                <a:lnTo>
                  <a:pt x="1562100" y="1562097"/>
                </a:lnTo>
                <a:lnTo>
                  <a:pt x="0" y="156209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812163" y="5795568"/>
            <a:ext cx="680720" cy="115887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algn="ctr">
              <a:lnSpc>
                <a:spcPct val="86200"/>
              </a:lnSpc>
              <a:spcBef>
                <a:spcPts val="335"/>
              </a:spcBef>
            </a:pP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isor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ed  eating-  anorexia  nervosa, 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bulimia 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nrevosa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5265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1562100" y="0"/>
                </a:moveTo>
                <a:lnTo>
                  <a:pt x="0" y="0"/>
                </a:lnTo>
                <a:lnTo>
                  <a:pt x="781050" y="1562097"/>
                </a:lnTo>
                <a:lnTo>
                  <a:pt x="156210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5265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1562100" y="0"/>
                </a:moveTo>
                <a:lnTo>
                  <a:pt x="781050" y="1562097"/>
                </a:lnTo>
                <a:lnTo>
                  <a:pt x="0" y="0"/>
                </a:lnTo>
                <a:lnTo>
                  <a:pt x="156210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622295" y="5246623"/>
            <a:ext cx="622935" cy="68961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2540" algn="just">
              <a:lnSpc>
                <a:spcPts val="1660"/>
              </a:lnSpc>
              <a:spcBef>
                <a:spcPts val="36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Fe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ale  athletic  triad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93370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781050" y="0"/>
                </a:moveTo>
                <a:lnTo>
                  <a:pt x="0" y="1562097"/>
                </a:lnTo>
                <a:lnTo>
                  <a:pt x="1562100" y="1562097"/>
                </a:lnTo>
                <a:lnTo>
                  <a:pt x="78105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33700" y="5219700"/>
            <a:ext cx="1562100" cy="1562100"/>
          </a:xfrm>
          <a:custGeom>
            <a:avLst/>
            <a:gdLst/>
            <a:ahLst/>
            <a:cxnLst/>
            <a:rect l="l" t="t" r="r" b="b"/>
            <a:pathLst>
              <a:path w="1562100" h="1562100">
                <a:moveTo>
                  <a:pt x="0" y="1562097"/>
                </a:moveTo>
                <a:lnTo>
                  <a:pt x="781050" y="0"/>
                </a:lnTo>
                <a:lnTo>
                  <a:pt x="1562100" y="1562097"/>
                </a:lnTo>
                <a:lnTo>
                  <a:pt x="0" y="156209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400425" y="6132982"/>
            <a:ext cx="630555" cy="47942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40335" marR="5080" indent="-128270">
              <a:lnSpc>
                <a:spcPts val="1660"/>
              </a:lnSpc>
              <a:spcBef>
                <a:spcPts val="365"/>
              </a:spcBef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enor  rhea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6280" y="27432"/>
            <a:ext cx="3477767" cy="8945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69644" y="177799"/>
            <a:ext cx="277114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B</a:t>
            </a:r>
            <a:r>
              <a:rPr sz="4300" spc="-75" dirty="0"/>
              <a:t> </a:t>
            </a:r>
            <a:r>
              <a:rPr sz="4300" spc="-55" dirty="0"/>
              <a:t>VITAMIN</a:t>
            </a:r>
            <a:endParaRPr sz="4300"/>
          </a:p>
        </p:txBody>
      </p:sp>
      <p:sp>
        <p:nvSpPr>
          <p:cNvPr id="16" name="object 16"/>
          <p:cNvSpPr txBox="1"/>
          <p:nvPr/>
        </p:nvSpPr>
        <p:spPr>
          <a:xfrm>
            <a:off x="1456689" y="860805"/>
            <a:ext cx="7135495" cy="537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78105" indent="-283845">
              <a:lnSpc>
                <a:spcPct val="100000"/>
              </a:lnSpc>
              <a:spcBef>
                <a:spcPts val="1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Increased </a:t>
            </a:r>
            <a:r>
              <a:rPr sz="2400" spc="-10" dirty="0">
                <a:latin typeface="Times New Roman"/>
                <a:cs typeface="Times New Roman"/>
              </a:rPr>
              <a:t>energy </a:t>
            </a:r>
            <a:r>
              <a:rPr sz="2400" spc="-5" dirty="0">
                <a:latin typeface="Times New Roman"/>
                <a:cs typeface="Times New Roman"/>
              </a:rPr>
              <a:t>metabolism </a:t>
            </a:r>
            <a:r>
              <a:rPr sz="2400" dirty="0">
                <a:latin typeface="Times New Roman"/>
                <a:cs typeface="Times New Roman"/>
              </a:rPr>
              <a:t>creates a need for </a:t>
            </a:r>
            <a:r>
              <a:rPr sz="2400" spc="-10" dirty="0">
                <a:latin typeface="Times New Roman"/>
                <a:cs typeface="Times New Roman"/>
              </a:rPr>
              <a:t>more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  </a:t>
            </a:r>
            <a:r>
              <a:rPr sz="2400" spc="-5" dirty="0">
                <a:latin typeface="Times New Roman"/>
                <a:cs typeface="Times New Roman"/>
              </a:rPr>
              <a:t>vitamin </a:t>
            </a:r>
            <a:r>
              <a:rPr sz="2400" dirty="0">
                <a:latin typeface="Times New Roman"/>
                <a:cs typeface="Times New Roman"/>
              </a:rPr>
              <a:t>(serves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 part of </a:t>
            </a:r>
            <a:r>
              <a:rPr sz="2400" spc="-5" dirty="0">
                <a:latin typeface="Times New Roman"/>
                <a:cs typeface="Times New Roman"/>
              </a:rPr>
              <a:t>coenzyme </a:t>
            </a:r>
            <a:r>
              <a:rPr sz="2400" dirty="0">
                <a:latin typeface="Times New Roman"/>
                <a:cs typeface="Times New Roman"/>
              </a:rPr>
              <a:t>involved in  </a:t>
            </a:r>
            <a:r>
              <a:rPr sz="2400" spc="-10" dirty="0">
                <a:latin typeface="Times New Roman"/>
                <a:cs typeface="Times New Roman"/>
              </a:rPr>
              <a:t>energy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cycles).</a:t>
            </a:r>
            <a:endParaRPr sz="2400">
              <a:latin typeface="Times New Roman"/>
              <a:cs typeface="Times New Roman"/>
            </a:endParaRPr>
          </a:p>
          <a:p>
            <a:pPr marL="295910" marR="5765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evidence that </a:t>
            </a:r>
            <a:r>
              <a:rPr sz="2400" spc="-5" dirty="0">
                <a:latin typeface="Times New Roman"/>
                <a:cs typeface="Times New Roman"/>
              </a:rPr>
              <a:t>supplementing </a:t>
            </a:r>
            <a:r>
              <a:rPr sz="2400" dirty="0">
                <a:latin typeface="Times New Roman"/>
                <a:cs typeface="Times New Roman"/>
              </a:rPr>
              <a:t>the well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nourished  athlete with B </a:t>
            </a:r>
            <a:r>
              <a:rPr sz="2400" spc="-5" dirty="0">
                <a:latin typeface="Times New Roman"/>
                <a:cs typeface="Times New Roman"/>
              </a:rPr>
              <a:t>vitamin will </a:t>
            </a:r>
            <a:r>
              <a:rPr sz="2400" dirty="0">
                <a:latin typeface="Times New Roman"/>
                <a:cs typeface="Times New Roman"/>
              </a:rPr>
              <a:t>increase </a:t>
            </a:r>
            <a:r>
              <a:rPr sz="2400" spc="-5" dirty="0">
                <a:latin typeface="Times New Roman"/>
                <a:cs typeface="Times New Roman"/>
              </a:rPr>
              <a:t>performance  </a:t>
            </a:r>
            <a:r>
              <a:rPr sz="2400" dirty="0">
                <a:latin typeface="Times New Roman"/>
                <a:cs typeface="Times New Roman"/>
              </a:rPr>
              <a:t>(Keith,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1994).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  <a:tab pos="2105025" algn="l"/>
              </a:tabLst>
            </a:pPr>
            <a:r>
              <a:rPr sz="2400" dirty="0">
                <a:latin typeface="Times New Roman"/>
                <a:cs typeface="Times New Roman"/>
              </a:rPr>
              <a:t>Deficiency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	</a:t>
            </a:r>
            <a:r>
              <a:rPr sz="2400" spc="-25" dirty="0">
                <a:latin typeface="Times New Roman"/>
                <a:cs typeface="Times New Roman"/>
              </a:rPr>
              <a:t>Vitamin </a:t>
            </a:r>
            <a:r>
              <a:rPr sz="2400" dirty="0">
                <a:latin typeface="Times New Roman"/>
                <a:cs typeface="Times New Roman"/>
              </a:rPr>
              <a:t>B12 could develop in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vegetarian  athletes after several years of strict vegan intake.  </a:t>
            </a:r>
            <a:r>
              <a:rPr sz="2400" spc="-5" dirty="0">
                <a:latin typeface="Times New Roman"/>
                <a:cs typeface="Times New Roman"/>
              </a:rPr>
              <a:t>Supplements </a:t>
            </a:r>
            <a:r>
              <a:rPr sz="2400" dirty="0">
                <a:latin typeface="Times New Roman"/>
                <a:cs typeface="Times New Roman"/>
              </a:rPr>
              <a:t>are required for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these.</a:t>
            </a:r>
            <a:endParaRPr sz="2400">
              <a:latin typeface="Times New Roman"/>
              <a:cs typeface="Times New Roman"/>
            </a:endParaRPr>
          </a:p>
          <a:p>
            <a:pPr marL="295910" marR="484505" indent="-283845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supplementation </a:t>
            </a:r>
            <a:r>
              <a:rPr sz="2400" dirty="0">
                <a:latin typeface="Times New Roman"/>
                <a:cs typeface="Times New Roman"/>
              </a:rPr>
              <a:t>of diet with either single or  </a:t>
            </a:r>
            <a:r>
              <a:rPr sz="2400" spc="-5" dirty="0">
                <a:latin typeface="Times New Roman"/>
                <a:cs typeface="Times New Roman"/>
              </a:rPr>
              <a:t>multivitamin </a:t>
            </a:r>
            <a:r>
              <a:rPr sz="2400" dirty="0">
                <a:latin typeface="Times New Roman"/>
                <a:cs typeface="Times New Roman"/>
              </a:rPr>
              <a:t>preparations containing B-complex  </a:t>
            </a:r>
            <a:r>
              <a:rPr sz="2400" spc="-5" dirty="0">
                <a:latin typeface="Times New Roman"/>
                <a:cs typeface="Times New Roman"/>
              </a:rPr>
              <a:t>vitamins, vitamin </a:t>
            </a:r>
            <a:r>
              <a:rPr sz="2400" dirty="0">
                <a:latin typeface="Times New Roman"/>
                <a:cs typeface="Times New Roman"/>
              </a:rPr>
              <a:t>C </a:t>
            </a:r>
            <a:r>
              <a:rPr sz="2400" spc="-5" dirty="0">
                <a:latin typeface="Times New Roman"/>
                <a:cs typeface="Times New Roman"/>
              </a:rPr>
              <a:t>or </a:t>
            </a:r>
            <a:r>
              <a:rPr sz="2400" dirty="0">
                <a:latin typeface="Times New Roman"/>
                <a:cs typeface="Times New Roman"/>
              </a:rPr>
              <a:t>E does not </a:t>
            </a:r>
            <a:r>
              <a:rPr sz="2400" spc="-5" dirty="0">
                <a:latin typeface="Times New Roman"/>
                <a:cs typeface="Times New Roman"/>
              </a:rPr>
              <a:t>improve </a:t>
            </a:r>
            <a:r>
              <a:rPr sz="2400" dirty="0">
                <a:latin typeface="Times New Roman"/>
                <a:cs typeface="Times New Roman"/>
              </a:rPr>
              <a:t>physical  </a:t>
            </a:r>
            <a:r>
              <a:rPr sz="2400" spc="-5" dirty="0">
                <a:latin typeface="Times New Roman"/>
                <a:cs typeface="Times New Roman"/>
              </a:rPr>
              <a:t>performance </a:t>
            </a:r>
            <a:r>
              <a:rPr sz="2400" dirty="0">
                <a:latin typeface="Times New Roman"/>
                <a:cs typeface="Times New Roman"/>
              </a:rPr>
              <a:t>in athletes with a </a:t>
            </a:r>
            <a:r>
              <a:rPr sz="2400" spc="-5" dirty="0">
                <a:latin typeface="Times New Roman"/>
                <a:cs typeface="Times New Roman"/>
              </a:rPr>
              <a:t>normal biochemical  vitamin </a:t>
            </a:r>
            <a:r>
              <a:rPr sz="2400" dirty="0">
                <a:latin typeface="Times New Roman"/>
                <a:cs typeface="Times New Roman"/>
              </a:rPr>
              <a:t>balance resulting from a well-balanced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diet.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435" y="1413763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5085" y="1338325"/>
            <a:ext cx="312051" cy="292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5508" y="658368"/>
            <a:ext cx="3364991" cy="914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89603" y="1328927"/>
            <a:ext cx="4873752" cy="9144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05528" y="1999488"/>
            <a:ext cx="2901696" cy="914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051553" y="809066"/>
            <a:ext cx="401320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3495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Times New Roman"/>
                <a:cs typeface="Times New Roman"/>
              </a:rPr>
              <a:t>ROLE OF  NUTRITION</a:t>
            </a:r>
            <a:r>
              <a:rPr sz="4400" spc="-12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IN  </a:t>
            </a:r>
            <a:r>
              <a:rPr sz="4400" spc="-30" dirty="0">
                <a:latin typeface="Times New Roman"/>
                <a:cs typeface="Times New Roman"/>
              </a:rPr>
              <a:t>SPORTS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23" y="3181350"/>
            <a:ext cx="3095625" cy="30956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72200" y="3352800"/>
            <a:ext cx="2867025" cy="30956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335" y="61848"/>
            <a:ext cx="3095625" cy="30956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0683" y="35051"/>
            <a:ext cx="5652516" cy="815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1310"/>
              </a:spcBef>
            </a:pPr>
            <a:r>
              <a:rPr dirty="0"/>
              <a:t>Antioxidant</a:t>
            </a:r>
            <a:r>
              <a:rPr spc="5" dirty="0"/>
              <a:t> </a:t>
            </a:r>
            <a:r>
              <a:rPr spc="-5" dirty="0"/>
              <a:t>nutrients</a:t>
            </a:r>
          </a:p>
          <a:p>
            <a:pPr marL="438784" marR="5080" indent="68580">
              <a:lnSpc>
                <a:spcPct val="100000"/>
              </a:lnSpc>
              <a:spcBef>
                <a:spcPts val="745"/>
              </a:spcBef>
            </a:pPr>
            <a:r>
              <a:rPr sz="24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Vitamin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A,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E and C, beta carotene- protects cell</a:t>
            </a:r>
            <a:r>
              <a:rPr sz="2400" b="0" spc="-2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membrane 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from oxidative</a:t>
            </a:r>
            <a:r>
              <a:rPr sz="2400" b="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imes New Roman"/>
                <a:cs typeface="Times New Roman"/>
              </a:rPr>
              <a:t>damage.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903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1975688" y="0"/>
                </a:moveTo>
                <a:lnTo>
                  <a:pt x="126110" y="0"/>
                </a:lnTo>
                <a:lnTo>
                  <a:pt x="77018" y="9917"/>
                </a:lnTo>
                <a:lnTo>
                  <a:pt x="36933" y="36956"/>
                </a:lnTo>
                <a:lnTo>
                  <a:pt x="9908" y="77045"/>
                </a:lnTo>
                <a:lnTo>
                  <a:pt x="0" y="126110"/>
                </a:lnTo>
                <a:lnTo>
                  <a:pt x="0" y="1134999"/>
                </a:lnTo>
                <a:lnTo>
                  <a:pt x="9908" y="1184064"/>
                </a:lnTo>
                <a:lnTo>
                  <a:pt x="36933" y="1224152"/>
                </a:lnTo>
                <a:lnTo>
                  <a:pt x="77018" y="1251192"/>
                </a:lnTo>
                <a:lnTo>
                  <a:pt x="126110" y="1261109"/>
                </a:lnTo>
                <a:lnTo>
                  <a:pt x="1975688" y="1261109"/>
                </a:lnTo>
                <a:lnTo>
                  <a:pt x="2024807" y="1251192"/>
                </a:lnTo>
                <a:lnTo>
                  <a:pt x="2064889" y="1224152"/>
                </a:lnTo>
                <a:lnTo>
                  <a:pt x="2091899" y="1184064"/>
                </a:lnTo>
                <a:lnTo>
                  <a:pt x="2101799" y="1134999"/>
                </a:lnTo>
                <a:lnTo>
                  <a:pt x="2101799" y="126110"/>
                </a:lnTo>
                <a:lnTo>
                  <a:pt x="2091899" y="77045"/>
                </a:lnTo>
                <a:lnTo>
                  <a:pt x="2064889" y="36956"/>
                </a:lnTo>
                <a:lnTo>
                  <a:pt x="2024807" y="9917"/>
                </a:lnTo>
                <a:lnTo>
                  <a:pt x="1975688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903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0" y="126110"/>
                </a:moveTo>
                <a:lnTo>
                  <a:pt x="9908" y="77045"/>
                </a:lnTo>
                <a:lnTo>
                  <a:pt x="36933" y="36956"/>
                </a:lnTo>
                <a:lnTo>
                  <a:pt x="77018" y="9917"/>
                </a:lnTo>
                <a:lnTo>
                  <a:pt x="126110" y="0"/>
                </a:lnTo>
                <a:lnTo>
                  <a:pt x="1975688" y="0"/>
                </a:lnTo>
                <a:lnTo>
                  <a:pt x="2024807" y="9917"/>
                </a:lnTo>
                <a:lnTo>
                  <a:pt x="2064889" y="36956"/>
                </a:lnTo>
                <a:lnTo>
                  <a:pt x="2091899" y="77045"/>
                </a:lnTo>
                <a:lnTo>
                  <a:pt x="2101799" y="126110"/>
                </a:lnTo>
                <a:lnTo>
                  <a:pt x="2101799" y="1134999"/>
                </a:lnTo>
                <a:lnTo>
                  <a:pt x="2091899" y="1184064"/>
                </a:lnTo>
                <a:lnTo>
                  <a:pt x="2064889" y="1224152"/>
                </a:lnTo>
                <a:lnTo>
                  <a:pt x="2024807" y="1251192"/>
                </a:lnTo>
                <a:lnTo>
                  <a:pt x="1975688" y="1261109"/>
                </a:lnTo>
                <a:lnTo>
                  <a:pt x="126110" y="1261109"/>
                </a:lnTo>
                <a:lnTo>
                  <a:pt x="77018" y="1251192"/>
                </a:lnTo>
                <a:lnTo>
                  <a:pt x="36933" y="1224152"/>
                </a:lnTo>
                <a:lnTo>
                  <a:pt x="9908" y="1184064"/>
                </a:lnTo>
                <a:lnTo>
                  <a:pt x="0" y="1134999"/>
                </a:lnTo>
                <a:lnTo>
                  <a:pt x="0" y="12611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45819" y="2334894"/>
            <a:ext cx="947419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900" spc="-2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ercise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81020" y="2253995"/>
            <a:ext cx="445770" cy="521334"/>
          </a:xfrm>
          <a:custGeom>
            <a:avLst/>
            <a:gdLst/>
            <a:ahLst/>
            <a:cxnLst/>
            <a:rect l="l" t="t" r="r" b="b"/>
            <a:pathLst>
              <a:path w="445770" h="521335">
                <a:moveTo>
                  <a:pt x="222757" y="0"/>
                </a:moveTo>
                <a:lnTo>
                  <a:pt x="222757" y="104266"/>
                </a:lnTo>
                <a:lnTo>
                  <a:pt x="0" y="104266"/>
                </a:lnTo>
                <a:lnTo>
                  <a:pt x="0" y="416940"/>
                </a:lnTo>
                <a:lnTo>
                  <a:pt x="222757" y="416940"/>
                </a:lnTo>
                <a:lnTo>
                  <a:pt x="222757" y="521207"/>
                </a:lnTo>
                <a:lnTo>
                  <a:pt x="445643" y="260603"/>
                </a:lnTo>
                <a:lnTo>
                  <a:pt x="222757" y="0"/>
                </a:lnTo>
                <a:close/>
              </a:path>
            </a:pathLst>
          </a:custGeom>
          <a:solidFill>
            <a:srgbClr val="FFA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1157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1975739" y="0"/>
                </a:moveTo>
                <a:lnTo>
                  <a:pt x="126111" y="0"/>
                </a:lnTo>
                <a:lnTo>
                  <a:pt x="77045" y="9917"/>
                </a:lnTo>
                <a:lnTo>
                  <a:pt x="36956" y="36956"/>
                </a:lnTo>
                <a:lnTo>
                  <a:pt x="9917" y="77045"/>
                </a:lnTo>
                <a:lnTo>
                  <a:pt x="0" y="126110"/>
                </a:lnTo>
                <a:lnTo>
                  <a:pt x="0" y="1134999"/>
                </a:lnTo>
                <a:lnTo>
                  <a:pt x="9917" y="1184064"/>
                </a:lnTo>
                <a:lnTo>
                  <a:pt x="36956" y="1224152"/>
                </a:lnTo>
                <a:lnTo>
                  <a:pt x="77045" y="1251192"/>
                </a:lnTo>
                <a:lnTo>
                  <a:pt x="126111" y="1261109"/>
                </a:lnTo>
                <a:lnTo>
                  <a:pt x="1975739" y="1261109"/>
                </a:lnTo>
                <a:lnTo>
                  <a:pt x="2024804" y="1251192"/>
                </a:lnTo>
                <a:lnTo>
                  <a:pt x="2064893" y="1224152"/>
                </a:lnTo>
                <a:lnTo>
                  <a:pt x="2091932" y="1184064"/>
                </a:lnTo>
                <a:lnTo>
                  <a:pt x="2101850" y="1134999"/>
                </a:lnTo>
                <a:lnTo>
                  <a:pt x="2101850" y="126110"/>
                </a:lnTo>
                <a:lnTo>
                  <a:pt x="2091932" y="77045"/>
                </a:lnTo>
                <a:lnTo>
                  <a:pt x="2064893" y="36956"/>
                </a:lnTo>
                <a:lnTo>
                  <a:pt x="2024804" y="9917"/>
                </a:lnTo>
                <a:lnTo>
                  <a:pt x="1975739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1157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0" y="126110"/>
                </a:moveTo>
                <a:lnTo>
                  <a:pt x="9917" y="77045"/>
                </a:lnTo>
                <a:lnTo>
                  <a:pt x="36956" y="36956"/>
                </a:lnTo>
                <a:lnTo>
                  <a:pt x="77045" y="9917"/>
                </a:lnTo>
                <a:lnTo>
                  <a:pt x="126111" y="0"/>
                </a:lnTo>
                <a:lnTo>
                  <a:pt x="1975739" y="0"/>
                </a:lnTo>
                <a:lnTo>
                  <a:pt x="2024804" y="9917"/>
                </a:lnTo>
                <a:lnTo>
                  <a:pt x="2064893" y="36956"/>
                </a:lnTo>
                <a:lnTo>
                  <a:pt x="2091932" y="77045"/>
                </a:lnTo>
                <a:lnTo>
                  <a:pt x="2101850" y="126110"/>
                </a:lnTo>
                <a:lnTo>
                  <a:pt x="2101850" y="1134999"/>
                </a:lnTo>
                <a:lnTo>
                  <a:pt x="2091932" y="1184064"/>
                </a:lnTo>
                <a:lnTo>
                  <a:pt x="2064893" y="1224152"/>
                </a:lnTo>
                <a:lnTo>
                  <a:pt x="2024804" y="1251192"/>
                </a:lnTo>
                <a:lnTo>
                  <a:pt x="1975739" y="1261109"/>
                </a:lnTo>
                <a:lnTo>
                  <a:pt x="126111" y="1261109"/>
                </a:lnTo>
                <a:lnTo>
                  <a:pt x="77045" y="1251192"/>
                </a:lnTo>
                <a:lnTo>
                  <a:pt x="36956" y="1224152"/>
                </a:lnTo>
                <a:lnTo>
                  <a:pt x="9917" y="1184064"/>
                </a:lnTo>
                <a:lnTo>
                  <a:pt x="0" y="1134999"/>
                </a:lnTo>
                <a:lnTo>
                  <a:pt x="0" y="12611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73778" y="1960244"/>
            <a:ext cx="1377950" cy="10648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indent="-1905" algn="ctr">
              <a:lnSpc>
                <a:spcPct val="86400"/>
              </a:lnSpc>
              <a:spcBef>
                <a:spcPts val="405"/>
              </a:spcBef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increases  oxidative  processes</a:t>
            </a:r>
            <a:r>
              <a:rPr sz="19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in  muscle</a:t>
            </a:r>
            <a:endParaRPr sz="19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23609" y="2253995"/>
            <a:ext cx="445770" cy="521334"/>
          </a:xfrm>
          <a:custGeom>
            <a:avLst/>
            <a:gdLst/>
            <a:ahLst/>
            <a:cxnLst/>
            <a:rect l="l" t="t" r="r" b="b"/>
            <a:pathLst>
              <a:path w="445770" h="521335">
                <a:moveTo>
                  <a:pt x="222757" y="0"/>
                </a:moveTo>
                <a:lnTo>
                  <a:pt x="222757" y="104266"/>
                </a:lnTo>
                <a:lnTo>
                  <a:pt x="0" y="104266"/>
                </a:lnTo>
                <a:lnTo>
                  <a:pt x="0" y="416940"/>
                </a:lnTo>
                <a:lnTo>
                  <a:pt x="222757" y="416940"/>
                </a:lnTo>
                <a:lnTo>
                  <a:pt x="222757" y="521207"/>
                </a:lnTo>
                <a:lnTo>
                  <a:pt x="445515" y="260603"/>
                </a:lnTo>
                <a:lnTo>
                  <a:pt x="222757" y="0"/>
                </a:lnTo>
                <a:close/>
              </a:path>
            </a:pathLst>
          </a:custGeom>
          <a:solidFill>
            <a:srgbClr val="FFAD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5416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1975738" y="0"/>
                </a:moveTo>
                <a:lnTo>
                  <a:pt x="126110" y="0"/>
                </a:lnTo>
                <a:lnTo>
                  <a:pt x="76991" y="9917"/>
                </a:lnTo>
                <a:lnTo>
                  <a:pt x="36909" y="36956"/>
                </a:lnTo>
                <a:lnTo>
                  <a:pt x="9900" y="77045"/>
                </a:lnTo>
                <a:lnTo>
                  <a:pt x="0" y="126110"/>
                </a:lnTo>
                <a:lnTo>
                  <a:pt x="0" y="1134999"/>
                </a:lnTo>
                <a:lnTo>
                  <a:pt x="9900" y="1184064"/>
                </a:lnTo>
                <a:lnTo>
                  <a:pt x="36909" y="1224152"/>
                </a:lnTo>
                <a:lnTo>
                  <a:pt x="76991" y="1251192"/>
                </a:lnTo>
                <a:lnTo>
                  <a:pt x="126110" y="1261109"/>
                </a:lnTo>
                <a:lnTo>
                  <a:pt x="1975738" y="1261109"/>
                </a:lnTo>
                <a:lnTo>
                  <a:pt x="2024804" y="1251192"/>
                </a:lnTo>
                <a:lnTo>
                  <a:pt x="2064892" y="1224152"/>
                </a:lnTo>
                <a:lnTo>
                  <a:pt x="2091932" y="1184064"/>
                </a:lnTo>
                <a:lnTo>
                  <a:pt x="2101850" y="1134999"/>
                </a:lnTo>
                <a:lnTo>
                  <a:pt x="2101850" y="126110"/>
                </a:lnTo>
                <a:lnTo>
                  <a:pt x="2091932" y="77045"/>
                </a:lnTo>
                <a:lnTo>
                  <a:pt x="2064893" y="36956"/>
                </a:lnTo>
                <a:lnTo>
                  <a:pt x="2024804" y="9917"/>
                </a:lnTo>
                <a:lnTo>
                  <a:pt x="1975738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54165" y="1884045"/>
            <a:ext cx="2101850" cy="1261110"/>
          </a:xfrm>
          <a:custGeom>
            <a:avLst/>
            <a:gdLst/>
            <a:ahLst/>
            <a:cxnLst/>
            <a:rect l="l" t="t" r="r" b="b"/>
            <a:pathLst>
              <a:path w="2101850" h="1261110">
                <a:moveTo>
                  <a:pt x="0" y="126110"/>
                </a:moveTo>
                <a:lnTo>
                  <a:pt x="9900" y="77045"/>
                </a:lnTo>
                <a:lnTo>
                  <a:pt x="36909" y="36956"/>
                </a:lnTo>
                <a:lnTo>
                  <a:pt x="76991" y="9917"/>
                </a:lnTo>
                <a:lnTo>
                  <a:pt x="126110" y="0"/>
                </a:lnTo>
                <a:lnTo>
                  <a:pt x="1975738" y="0"/>
                </a:lnTo>
                <a:lnTo>
                  <a:pt x="2024804" y="9917"/>
                </a:lnTo>
                <a:lnTo>
                  <a:pt x="2064893" y="36956"/>
                </a:lnTo>
                <a:lnTo>
                  <a:pt x="2091932" y="77045"/>
                </a:lnTo>
                <a:lnTo>
                  <a:pt x="2101850" y="126110"/>
                </a:lnTo>
                <a:lnTo>
                  <a:pt x="2101850" y="1134999"/>
                </a:lnTo>
                <a:lnTo>
                  <a:pt x="2091932" y="1184064"/>
                </a:lnTo>
                <a:lnTo>
                  <a:pt x="2064892" y="1224152"/>
                </a:lnTo>
                <a:lnTo>
                  <a:pt x="2024804" y="1251192"/>
                </a:lnTo>
                <a:lnTo>
                  <a:pt x="1975738" y="1261109"/>
                </a:lnTo>
                <a:lnTo>
                  <a:pt x="126110" y="1261109"/>
                </a:lnTo>
                <a:lnTo>
                  <a:pt x="76991" y="1251192"/>
                </a:lnTo>
                <a:lnTo>
                  <a:pt x="36909" y="1224152"/>
                </a:lnTo>
                <a:lnTo>
                  <a:pt x="9900" y="1184064"/>
                </a:lnTo>
                <a:lnTo>
                  <a:pt x="0" y="1134999"/>
                </a:lnTo>
                <a:lnTo>
                  <a:pt x="0" y="12611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795896" y="1960244"/>
            <a:ext cx="1818639" cy="10648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065" marR="5080" indent="-635" algn="ctr">
              <a:lnSpc>
                <a:spcPct val="86400"/>
              </a:lnSpc>
              <a:spcBef>
                <a:spcPts val="405"/>
              </a:spcBef>
            </a:pP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Increased  generation of  lipid</a:t>
            </a:r>
            <a:r>
              <a:rPr sz="19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peroxidases  and free</a:t>
            </a:r>
            <a:r>
              <a:rPr sz="19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radicals</a:t>
            </a:r>
            <a:endParaRPr sz="1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69644" y="3528136"/>
            <a:ext cx="7541259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Times New Roman"/>
                <a:cs typeface="Times New Roman"/>
              </a:rPr>
              <a:t>Endurance exercise increases oxygen utilization in </a:t>
            </a:r>
            <a:r>
              <a:rPr sz="2400" spc="-5" dirty="0">
                <a:latin typeface="Times New Roman"/>
                <a:cs typeface="Times New Roman"/>
              </a:rPr>
              <a:t>muscles  </a:t>
            </a:r>
            <a:r>
              <a:rPr sz="2400" dirty="0">
                <a:latin typeface="Times New Roman"/>
                <a:cs typeface="Times New Roman"/>
              </a:rPr>
              <a:t>and heart . </a:t>
            </a:r>
            <a:r>
              <a:rPr sz="2400" spc="-5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of 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utilized for oxidative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phosphorylation  and </a:t>
            </a:r>
            <a:r>
              <a:rPr sz="2400" spc="-5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of it results in generation of free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radicals.</a:t>
            </a:r>
            <a:endParaRPr sz="2400">
              <a:latin typeface="Times New Roman"/>
              <a:cs typeface="Times New Roman"/>
            </a:endParaRPr>
          </a:p>
          <a:p>
            <a:pPr marL="12700" marR="226695">
              <a:lnSpc>
                <a:spcPct val="100000"/>
              </a:lnSpc>
              <a:buSzPct val="95833"/>
              <a:buFont typeface="Wingdings"/>
              <a:buChar char=""/>
              <a:tabLst>
                <a:tab pos="396240" algn="l"/>
                <a:tab pos="396875" algn="l"/>
                <a:tab pos="1548130" algn="l"/>
                <a:tab pos="3120390" algn="l"/>
                <a:tab pos="3793490" algn="l"/>
                <a:tab pos="3813810" algn="l"/>
                <a:tab pos="5031105" algn="l"/>
              </a:tabLst>
            </a:pP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vitamins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neutralizes	</a:t>
            </a:r>
            <a:r>
              <a:rPr sz="2400" spc="-5" dirty="0">
                <a:latin typeface="Times New Roman"/>
                <a:cs typeface="Times New Roman"/>
              </a:rPr>
              <a:t>free </a:t>
            </a:r>
            <a:r>
              <a:rPr sz="2400" dirty="0">
                <a:latin typeface="Times New Roman"/>
                <a:cs typeface="Times New Roman"/>
              </a:rPr>
              <a:t>radicals. These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nutrients  </a:t>
            </a:r>
            <a:r>
              <a:rPr sz="2400" spc="-10" dirty="0">
                <a:latin typeface="Times New Roman"/>
                <a:cs typeface="Times New Roman"/>
              </a:rPr>
              <a:t>may</a:t>
            </a:r>
            <a:r>
              <a:rPr sz="2400" dirty="0">
                <a:latin typeface="Times New Roman"/>
                <a:cs typeface="Times New Roman"/>
              </a:rPr>
              <a:t> have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	role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enhancing		recovery	</a:t>
            </a: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exercise but  there is </a:t>
            </a: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evidence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	they </a:t>
            </a:r>
            <a:r>
              <a:rPr sz="2400" spc="-5" dirty="0">
                <a:latin typeface="Times New Roman"/>
                <a:cs typeface="Times New Roman"/>
              </a:rPr>
              <a:t>improve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performance.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1288" y="339852"/>
            <a:ext cx="7664196" cy="894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094" y="490549"/>
            <a:ext cx="69576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solidFill>
                  <a:srgbClr val="830028"/>
                </a:solidFill>
                <a:latin typeface="Arial"/>
                <a:cs typeface="Arial"/>
              </a:rPr>
              <a:t>OTHER</a:t>
            </a:r>
            <a:r>
              <a:rPr sz="4300" b="0" spc="-95" dirty="0">
                <a:solidFill>
                  <a:srgbClr val="830028"/>
                </a:solidFill>
                <a:latin typeface="Arial"/>
                <a:cs typeface="Arial"/>
              </a:rPr>
              <a:t> </a:t>
            </a:r>
            <a:r>
              <a:rPr sz="4300" b="0" spc="-25" dirty="0">
                <a:solidFill>
                  <a:srgbClr val="830028"/>
                </a:solidFill>
                <a:latin typeface="Arial"/>
                <a:cs typeface="Arial"/>
              </a:rPr>
              <a:t>CONSIDERATIONS</a:t>
            </a:r>
            <a:endParaRPr sz="4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6389" y="1395730"/>
            <a:ext cx="7128509" cy="49276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75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ALCOHOL-</a:t>
            </a:r>
            <a:endParaRPr sz="2700">
              <a:latin typeface="Arial"/>
              <a:cs typeface="Arial"/>
            </a:endParaRPr>
          </a:p>
          <a:p>
            <a:pPr marL="295910" marR="1554480" indent="-283845">
              <a:lnSpc>
                <a:spcPts val="2920"/>
              </a:lnSpc>
              <a:spcBef>
                <a:spcPts val="640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Has a </a:t>
            </a:r>
            <a:r>
              <a:rPr sz="2700" dirty="0">
                <a:latin typeface="Arial"/>
                <a:cs typeface="Arial"/>
              </a:rPr>
              <a:t>detrimental </a:t>
            </a:r>
            <a:r>
              <a:rPr sz="2700" spc="-10" dirty="0">
                <a:latin typeface="Arial"/>
                <a:cs typeface="Arial"/>
              </a:rPr>
              <a:t>effect </a:t>
            </a:r>
            <a:r>
              <a:rPr sz="2700" spc="-5" dirty="0">
                <a:latin typeface="Arial"/>
                <a:cs typeface="Arial"/>
              </a:rPr>
              <a:t>on</a:t>
            </a:r>
            <a:r>
              <a:rPr sz="2700" spc="-8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athletic  </a:t>
            </a:r>
            <a:r>
              <a:rPr sz="2700" spc="-5" dirty="0">
                <a:latin typeface="Arial"/>
                <a:cs typeface="Arial"/>
              </a:rPr>
              <a:t>performance.</a:t>
            </a:r>
            <a:endParaRPr sz="2700">
              <a:latin typeface="Arial"/>
              <a:cs typeface="Arial"/>
            </a:endParaRPr>
          </a:p>
          <a:p>
            <a:pPr marL="295910" marR="5080" indent="-283845">
              <a:lnSpc>
                <a:spcPts val="2920"/>
              </a:lnSpc>
              <a:spcBef>
                <a:spcPts val="595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Many athletes </a:t>
            </a:r>
            <a:r>
              <a:rPr sz="2700" dirty="0">
                <a:latin typeface="Arial"/>
                <a:cs typeface="Arial"/>
              </a:rPr>
              <a:t>incorrectly </a:t>
            </a:r>
            <a:r>
              <a:rPr sz="2700" spc="-5" dirty="0">
                <a:latin typeface="Arial"/>
                <a:cs typeface="Arial"/>
              </a:rPr>
              <a:t>believe </a:t>
            </a:r>
            <a:r>
              <a:rPr sz="2700" dirty="0">
                <a:latin typeface="Arial"/>
                <a:cs typeface="Arial"/>
              </a:rPr>
              <a:t>that </a:t>
            </a:r>
            <a:r>
              <a:rPr sz="2700" spc="-5" dirty="0">
                <a:latin typeface="Arial"/>
                <a:cs typeface="Arial"/>
              </a:rPr>
              <a:t>alcohol  </a:t>
            </a:r>
            <a:r>
              <a:rPr sz="2700" dirty="0">
                <a:latin typeface="Arial"/>
                <a:cs typeface="Arial"/>
              </a:rPr>
              <a:t>contains carbohydrates, </a:t>
            </a:r>
            <a:r>
              <a:rPr sz="2700" spc="-5" dirty="0">
                <a:latin typeface="Arial"/>
                <a:cs typeface="Arial"/>
              </a:rPr>
              <a:t>and will improve  performance.</a:t>
            </a:r>
            <a:endParaRPr sz="2700">
              <a:latin typeface="Arial"/>
              <a:cs typeface="Arial"/>
            </a:endParaRPr>
          </a:p>
          <a:p>
            <a:pPr marL="295910" marR="80645" indent="-283845">
              <a:lnSpc>
                <a:spcPts val="2920"/>
              </a:lnSpc>
              <a:spcBef>
                <a:spcPts val="590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  <a:tab pos="2218055" algn="l"/>
              </a:tabLst>
            </a:pPr>
            <a:r>
              <a:rPr sz="2700" dirty="0">
                <a:latin typeface="Arial"/>
                <a:cs typeface="Arial"/>
              </a:rPr>
              <a:t>It </a:t>
            </a:r>
            <a:r>
              <a:rPr sz="2700" spc="-5" dirty="0">
                <a:latin typeface="Arial"/>
                <a:cs typeface="Arial"/>
              </a:rPr>
              <a:t>is a poor </a:t>
            </a:r>
            <a:r>
              <a:rPr sz="2700" dirty="0">
                <a:latin typeface="Arial"/>
                <a:cs typeface="Arial"/>
              </a:rPr>
              <a:t>source of carbohydrate,</a:t>
            </a:r>
            <a:r>
              <a:rPr sz="2700" spc="-9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vitamins,  electrolytes	</a:t>
            </a:r>
            <a:r>
              <a:rPr sz="2700" spc="-5" dirty="0">
                <a:latin typeface="Arial"/>
                <a:cs typeface="Arial"/>
              </a:rPr>
              <a:t>and minerals</a:t>
            </a:r>
            <a:endParaRPr sz="2700">
              <a:latin typeface="Arial"/>
              <a:cs typeface="Arial"/>
            </a:endParaRPr>
          </a:p>
          <a:p>
            <a:pPr marL="295910" marR="13970" indent="-283845">
              <a:lnSpc>
                <a:spcPts val="2920"/>
              </a:lnSpc>
              <a:spcBef>
                <a:spcPts val="590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latin typeface="Arial"/>
                <a:cs typeface="Arial"/>
              </a:rPr>
              <a:t>It </a:t>
            </a:r>
            <a:r>
              <a:rPr sz="2700" spc="-5" dirty="0">
                <a:latin typeface="Arial"/>
                <a:cs typeface="Arial"/>
              </a:rPr>
              <a:t>has no </a:t>
            </a:r>
            <a:r>
              <a:rPr sz="2700" spc="-10" dirty="0">
                <a:latin typeface="Arial"/>
                <a:cs typeface="Arial"/>
              </a:rPr>
              <a:t>effect </a:t>
            </a:r>
            <a:r>
              <a:rPr sz="2700" spc="-5" dirty="0">
                <a:latin typeface="Arial"/>
                <a:cs typeface="Arial"/>
              </a:rPr>
              <a:t>on </a:t>
            </a:r>
            <a:r>
              <a:rPr sz="2700" dirty="0">
                <a:latin typeface="Arial"/>
                <a:cs typeface="Arial"/>
              </a:rPr>
              <a:t>physiological processes</a:t>
            </a:r>
            <a:r>
              <a:rPr sz="2700" spc="-11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of  exercise.</a:t>
            </a:r>
            <a:endParaRPr sz="2700">
              <a:latin typeface="Arial"/>
              <a:cs typeface="Arial"/>
            </a:endParaRPr>
          </a:p>
          <a:p>
            <a:pPr marL="295910" marR="139065" indent="-283845">
              <a:lnSpc>
                <a:spcPts val="2920"/>
              </a:lnSpc>
              <a:spcBef>
                <a:spcPts val="595"/>
              </a:spcBef>
              <a:buClr>
                <a:srgbClr val="FF388B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Arial"/>
                <a:cs typeface="Arial"/>
              </a:rPr>
              <a:t>Light </a:t>
            </a:r>
            <a:r>
              <a:rPr sz="2700" dirty="0">
                <a:latin typeface="Arial"/>
                <a:cs typeface="Arial"/>
              </a:rPr>
              <a:t>social </a:t>
            </a:r>
            <a:r>
              <a:rPr sz="2700" spc="-5" dirty="0">
                <a:latin typeface="Arial"/>
                <a:cs typeface="Arial"/>
              </a:rPr>
              <a:t>drinking during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-5" dirty="0">
                <a:latin typeface="Arial"/>
                <a:cs typeface="Arial"/>
              </a:rPr>
              <a:t>day does </a:t>
            </a:r>
            <a:r>
              <a:rPr sz="2700" dirty="0">
                <a:latin typeface="Arial"/>
                <a:cs typeface="Arial"/>
              </a:rPr>
              <a:t>not  </a:t>
            </a:r>
            <a:r>
              <a:rPr sz="2700" spc="-5" dirty="0">
                <a:latin typeface="Arial"/>
                <a:cs typeface="Arial"/>
              </a:rPr>
              <a:t>influence </a:t>
            </a:r>
            <a:r>
              <a:rPr sz="2700" dirty="0">
                <a:latin typeface="Arial"/>
                <a:cs typeface="Arial"/>
              </a:rPr>
              <a:t>athletic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performance.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2394" y="1394205"/>
            <a:ext cx="6379210" cy="2031325"/>
          </a:xfrm>
        </p:spPr>
        <p:txBody>
          <a:bodyPr/>
          <a:lstStyle/>
          <a:p>
            <a:r>
              <a:rPr lang="en-GB" sz="6600" dirty="0" smtClean="0"/>
              <a:t>Thank you!</a:t>
            </a:r>
          </a:p>
          <a:p>
            <a:endParaRPr lang="en-US" sz="6600" dirty="0"/>
          </a:p>
        </p:txBody>
      </p:sp>
      <p:sp>
        <p:nvSpPr>
          <p:cNvPr id="4" name="Smiley Face 3"/>
          <p:cNvSpPr/>
          <p:nvPr/>
        </p:nvSpPr>
        <p:spPr>
          <a:xfrm>
            <a:off x="3886200" y="2793304"/>
            <a:ext cx="990599" cy="10928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2825" y="0"/>
            <a:ext cx="1905" cy="2588260"/>
          </a:xfrm>
          <a:custGeom>
            <a:avLst/>
            <a:gdLst/>
            <a:ahLst/>
            <a:cxnLst/>
            <a:rect l="l" t="t" r="r" b="b"/>
            <a:pathLst>
              <a:path w="1905" h="2588260">
                <a:moveTo>
                  <a:pt x="0" y="2588209"/>
                </a:moveTo>
                <a:lnTo>
                  <a:pt x="1587" y="2588209"/>
                </a:lnTo>
                <a:lnTo>
                  <a:pt x="1587" y="0"/>
                </a:lnTo>
                <a:lnTo>
                  <a:pt x="0" y="0"/>
                </a:lnTo>
                <a:lnTo>
                  <a:pt x="0" y="25882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2825" y="2789808"/>
            <a:ext cx="1905" cy="1551940"/>
          </a:xfrm>
          <a:custGeom>
            <a:avLst/>
            <a:gdLst/>
            <a:ahLst/>
            <a:cxnLst/>
            <a:rect l="l" t="t" r="r" b="b"/>
            <a:pathLst>
              <a:path w="1905" h="1551939">
                <a:moveTo>
                  <a:pt x="0" y="1551635"/>
                </a:moveTo>
                <a:lnTo>
                  <a:pt x="1587" y="1551635"/>
                </a:lnTo>
                <a:lnTo>
                  <a:pt x="1587" y="0"/>
                </a:lnTo>
                <a:lnTo>
                  <a:pt x="0" y="0"/>
                </a:lnTo>
                <a:lnTo>
                  <a:pt x="0" y="15516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825" y="4543044"/>
            <a:ext cx="1905" cy="1344930"/>
          </a:xfrm>
          <a:custGeom>
            <a:avLst/>
            <a:gdLst/>
            <a:ahLst/>
            <a:cxnLst/>
            <a:rect l="l" t="t" r="r" b="b"/>
            <a:pathLst>
              <a:path w="1905" h="1344929">
                <a:moveTo>
                  <a:pt x="0" y="1344841"/>
                </a:moveTo>
                <a:lnTo>
                  <a:pt x="1587" y="1344841"/>
                </a:lnTo>
                <a:lnTo>
                  <a:pt x="1587" y="0"/>
                </a:lnTo>
                <a:lnTo>
                  <a:pt x="0" y="0"/>
                </a:lnTo>
                <a:lnTo>
                  <a:pt x="0" y="13448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2825" y="6089484"/>
            <a:ext cx="1905" cy="768985"/>
          </a:xfrm>
          <a:custGeom>
            <a:avLst/>
            <a:gdLst/>
            <a:ahLst/>
            <a:cxnLst/>
            <a:rect l="l" t="t" r="r" b="b"/>
            <a:pathLst>
              <a:path w="1905" h="768984">
                <a:moveTo>
                  <a:pt x="0" y="768515"/>
                </a:moveTo>
                <a:lnTo>
                  <a:pt x="1587" y="768515"/>
                </a:lnTo>
                <a:lnTo>
                  <a:pt x="1587" y="0"/>
                </a:lnTo>
                <a:lnTo>
                  <a:pt x="0" y="0"/>
                </a:lnTo>
                <a:lnTo>
                  <a:pt x="0" y="7685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50925" y="0"/>
            <a:ext cx="0" cy="2588260"/>
          </a:xfrm>
          <a:custGeom>
            <a:avLst/>
            <a:gdLst/>
            <a:ahLst/>
            <a:cxnLst/>
            <a:rect l="l" t="t" r="r" b="b"/>
            <a:pathLst>
              <a:path h="2588260">
                <a:moveTo>
                  <a:pt x="0" y="0"/>
                </a:moveTo>
                <a:lnTo>
                  <a:pt x="0" y="2588209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50925" y="2789808"/>
            <a:ext cx="0" cy="1551940"/>
          </a:xfrm>
          <a:custGeom>
            <a:avLst/>
            <a:gdLst/>
            <a:ahLst/>
            <a:cxnLst/>
            <a:rect l="l" t="t" r="r" b="b"/>
            <a:pathLst>
              <a:path h="1551939">
                <a:moveTo>
                  <a:pt x="0" y="0"/>
                </a:moveTo>
                <a:lnTo>
                  <a:pt x="0" y="1551635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0925" y="4543044"/>
            <a:ext cx="0" cy="1344930"/>
          </a:xfrm>
          <a:custGeom>
            <a:avLst/>
            <a:gdLst/>
            <a:ahLst/>
            <a:cxnLst/>
            <a:rect l="l" t="t" r="r" b="b"/>
            <a:pathLst>
              <a:path h="1344929">
                <a:moveTo>
                  <a:pt x="0" y="0"/>
                </a:moveTo>
                <a:lnTo>
                  <a:pt x="0" y="1344841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0925" y="6089484"/>
            <a:ext cx="0" cy="768985"/>
          </a:xfrm>
          <a:custGeom>
            <a:avLst/>
            <a:gdLst/>
            <a:ahLst/>
            <a:cxnLst/>
            <a:rect l="l" t="t" r="r" b="b"/>
            <a:pathLst>
              <a:path h="768984">
                <a:moveTo>
                  <a:pt x="0" y="0"/>
                </a:moveTo>
                <a:lnTo>
                  <a:pt x="0" y="768515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61288" y="339852"/>
            <a:ext cx="4916424" cy="8945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514094" y="490549"/>
            <a:ext cx="42106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INTRODUCTION</a:t>
            </a:r>
            <a:endParaRPr sz="4300"/>
          </a:p>
        </p:txBody>
      </p:sp>
      <p:sp>
        <p:nvSpPr>
          <p:cNvPr id="23" name="object 23"/>
          <p:cNvSpPr/>
          <p:nvPr/>
        </p:nvSpPr>
        <p:spPr>
          <a:xfrm>
            <a:off x="457200" y="2588209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30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00" y="2588209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30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8588" y="1286002"/>
            <a:ext cx="7835900" cy="1420495"/>
          </a:xfrm>
          <a:custGeom>
            <a:avLst/>
            <a:gdLst/>
            <a:ahLst/>
            <a:cxnLst/>
            <a:rect l="l" t="t" r="r" b="b"/>
            <a:pathLst>
              <a:path w="7835900" h="1420495">
                <a:moveTo>
                  <a:pt x="7598689" y="0"/>
                </a:moveTo>
                <a:lnTo>
                  <a:pt x="236702" y="0"/>
                </a:lnTo>
                <a:lnTo>
                  <a:pt x="189000" y="4811"/>
                </a:lnTo>
                <a:lnTo>
                  <a:pt x="144569" y="18611"/>
                </a:lnTo>
                <a:lnTo>
                  <a:pt x="104362" y="40444"/>
                </a:lnTo>
                <a:lnTo>
                  <a:pt x="69330" y="69357"/>
                </a:lnTo>
                <a:lnTo>
                  <a:pt x="40426" y="104396"/>
                </a:lnTo>
                <a:lnTo>
                  <a:pt x="18602" y="144607"/>
                </a:lnTo>
                <a:lnTo>
                  <a:pt x="4809" y="189035"/>
                </a:lnTo>
                <a:lnTo>
                  <a:pt x="0" y="236727"/>
                </a:lnTo>
                <a:lnTo>
                  <a:pt x="0" y="1183513"/>
                </a:lnTo>
                <a:lnTo>
                  <a:pt x="4809" y="1231241"/>
                </a:lnTo>
                <a:lnTo>
                  <a:pt x="18602" y="1275687"/>
                </a:lnTo>
                <a:lnTo>
                  <a:pt x="40426" y="1315900"/>
                </a:lnTo>
                <a:lnTo>
                  <a:pt x="69330" y="1350930"/>
                </a:lnTo>
                <a:lnTo>
                  <a:pt x="104362" y="1379829"/>
                </a:lnTo>
                <a:lnTo>
                  <a:pt x="144569" y="1401647"/>
                </a:lnTo>
                <a:lnTo>
                  <a:pt x="189000" y="1415434"/>
                </a:lnTo>
                <a:lnTo>
                  <a:pt x="236702" y="1420240"/>
                </a:lnTo>
                <a:lnTo>
                  <a:pt x="7598689" y="1420240"/>
                </a:lnTo>
                <a:lnTo>
                  <a:pt x="7646418" y="1415434"/>
                </a:lnTo>
                <a:lnTo>
                  <a:pt x="7690863" y="1401647"/>
                </a:lnTo>
                <a:lnTo>
                  <a:pt x="7731076" y="1379829"/>
                </a:lnTo>
                <a:lnTo>
                  <a:pt x="7766107" y="1350930"/>
                </a:lnTo>
                <a:lnTo>
                  <a:pt x="7795006" y="1315900"/>
                </a:lnTo>
                <a:lnTo>
                  <a:pt x="7816823" y="1275687"/>
                </a:lnTo>
                <a:lnTo>
                  <a:pt x="7830610" y="1231241"/>
                </a:lnTo>
                <a:lnTo>
                  <a:pt x="7835417" y="1183513"/>
                </a:lnTo>
                <a:lnTo>
                  <a:pt x="7835417" y="236727"/>
                </a:lnTo>
                <a:lnTo>
                  <a:pt x="7830610" y="189035"/>
                </a:lnTo>
                <a:lnTo>
                  <a:pt x="7816823" y="144607"/>
                </a:lnTo>
                <a:lnTo>
                  <a:pt x="7795006" y="104396"/>
                </a:lnTo>
                <a:lnTo>
                  <a:pt x="7766107" y="69357"/>
                </a:lnTo>
                <a:lnTo>
                  <a:pt x="7731076" y="40444"/>
                </a:lnTo>
                <a:lnTo>
                  <a:pt x="7690863" y="18611"/>
                </a:lnTo>
                <a:lnTo>
                  <a:pt x="7646418" y="4811"/>
                </a:lnTo>
                <a:lnTo>
                  <a:pt x="7598689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48588" y="1286002"/>
            <a:ext cx="7835900" cy="1420495"/>
          </a:xfrm>
          <a:custGeom>
            <a:avLst/>
            <a:gdLst/>
            <a:ahLst/>
            <a:cxnLst/>
            <a:rect l="l" t="t" r="r" b="b"/>
            <a:pathLst>
              <a:path w="7835900" h="1420495">
                <a:moveTo>
                  <a:pt x="0" y="236727"/>
                </a:moveTo>
                <a:lnTo>
                  <a:pt x="4809" y="189035"/>
                </a:lnTo>
                <a:lnTo>
                  <a:pt x="18602" y="144607"/>
                </a:lnTo>
                <a:lnTo>
                  <a:pt x="40426" y="104396"/>
                </a:lnTo>
                <a:lnTo>
                  <a:pt x="69330" y="69357"/>
                </a:lnTo>
                <a:lnTo>
                  <a:pt x="104362" y="40444"/>
                </a:lnTo>
                <a:lnTo>
                  <a:pt x="144569" y="18611"/>
                </a:lnTo>
                <a:lnTo>
                  <a:pt x="189000" y="4811"/>
                </a:lnTo>
                <a:lnTo>
                  <a:pt x="236702" y="0"/>
                </a:lnTo>
                <a:lnTo>
                  <a:pt x="7598689" y="0"/>
                </a:lnTo>
                <a:lnTo>
                  <a:pt x="7646418" y="4811"/>
                </a:lnTo>
                <a:lnTo>
                  <a:pt x="7690863" y="18611"/>
                </a:lnTo>
                <a:lnTo>
                  <a:pt x="7731076" y="40444"/>
                </a:lnTo>
                <a:lnTo>
                  <a:pt x="7766107" y="69357"/>
                </a:lnTo>
                <a:lnTo>
                  <a:pt x="7795006" y="104396"/>
                </a:lnTo>
                <a:lnTo>
                  <a:pt x="7816823" y="144607"/>
                </a:lnTo>
                <a:lnTo>
                  <a:pt x="7830610" y="189035"/>
                </a:lnTo>
                <a:lnTo>
                  <a:pt x="7835417" y="236727"/>
                </a:lnTo>
                <a:lnTo>
                  <a:pt x="7835417" y="1183513"/>
                </a:lnTo>
                <a:lnTo>
                  <a:pt x="7830610" y="1231241"/>
                </a:lnTo>
                <a:lnTo>
                  <a:pt x="7816823" y="1275687"/>
                </a:lnTo>
                <a:lnTo>
                  <a:pt x="7795006" y="1315900"/>
                </a:lnTo>
                <a:lnTo>
                  <a:pt x="7766107" y="1350930"/>
                </a:lnTo>
                <a:lnTo>
                  <a:pt x="7731076" y="1379829"/>
                </a:lnTo>
                <a:lnTo>
                  <a:pt x="7690863" y="1401647"/>
                </a:lnTo>
                <a:lnTo>
                  <a:pt x="7646418" y="1415434"/>
                </a:lnTo>
                <a:lnTo>
                  <a:pt x="7598689" y="1420240"/>
                </a:lnTo>
                <a:lnTo>
                  <a:pt x="236702" y="1420240"/>
                </a:lnTo>
                <a:lnTo>
                  <a:pt x="189000" y="1415434"/>
                </a:lnTo>
                <a:lnTo>
                  <a:pt x="144569" y="1401647"/>
                </a:lnTo>
                <a:lnTo>
                  <a:pt x="104362" y="1379829"/>
                </a:lnTo>
                <a:lnTo>
                  <a:pt x="69330" y="1350930"/>
                </a:lnTo>
                <a:lnTo>
                  <a:pt x="40426" y="1315900"/>
                </a:lnTo>
                <a:lnTo>
                  <a:pt x="18602" y="1275687"/>
                </a:lnTo>
                <a:lnTo>
                  <a:pt x="4809" y="1231241"/>
                </a:lnTo>
                <a:lnTo>
                  <a:pt x="0" y="1183513"/>
                </a:lnTo>
                <a:lnTo>
                  <a:pt x="0" y="23672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7200" y="4341444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29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7200" y="4341444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29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9950" y="2779522"/>
            <a:ext cx="7835900" cy="1626870"/>
          </a:xfrm>
          <a:custGeom>
            <a:avLst/>
            <a:gdLst/>
            <a:ahLst/>
            <a:cxnLst/>
            <a:rect l="l" t="t" r="r" b="b"/>
            <a:pathLst>
              <a:path w="7835900" h="1626870">
                <a:moveTo>
                  <a:pt x="7564335" y="0"/>
                </a:moveTo>
                <a:lnTo>
                  <a:pt x="271081" y="0"/>
                </a:lnTo>
                <a:lnTo>
                  <a:pt x="222355" y="4369"/>
                </a:lnTo>
                <a:lnTo>
                  <a:pt x="176495" y="16965"/>
                </a:lnTo>
                <a:lnTo>
                  <a:pt x="134264" y="37022"/>
                </a:lnTo>
                <a:lnTo>
                  <a:pt x="96429" y="63775"/>
                </a:lnTo>
                <a:lnTo>
                  <a:pt x="63757" y="96456"/>
                </a:lnTo>
                <a:lnTo>
                  <a:pt x="37012" y="134300"/>
                </a:lnTo>
                <a:lnTo>
                  <a:pt x="16960" y="176540"/>
                </a:lnTo>
                <a:lnTo>
                  <a:pt x="4367" y="222410"/>
                </a:lnTo>
                <a:lnTo>
                  <a:pt x="0" y="271144"/>
                </a:lnTo>
                <a:lnTo>
                  <a:pt x="0" y="1355470"/>
                </a:lnTo>
                <a:lnTo>
                  <a:pt x="4367" y="1404167"/>
                </a:lnTo>
                <a:lnTo>
                  <a:pt x="16960" y="1450008"/>
                </a:lnTo>
                <a:lnTo>
                  <a:pt x="37012" y="1492226"/>
                </a:lnTo>
                <a:lnTo>
                  <a:pt x="63757" y="1530054"/>
                </a:lnTo>
                <a:lnTo>
                  <a:pt x="96429" y="1562724"/>
                </a:lnTo>
                <a:lnTo>
                  <a:pt x="134264" y="1589470"/>
                </a:lnTo>
                <a:lnTo>
                  <a:pt x="176495" y="1609525"/>
                </a:lnTo>
                <a:lnTo>
                  <a:pt x="222355" y="1622120"/>
                </a:lnTo>
                <a:lnTo>
                  <a:pt x="271081" y="1626489"/>
                </a:lnTo>
                <a:lnTo>
                  <a:pt x="7564335" y="1626489"/>
                </a:lnTo>
                <a:lnTo>
                  <a:pt x="7613070" y="1622120"/>
                </a:lnTo>
                <a:lnTo>
                  <a:pt x="7658940" y="1609525"/>
                </a:lnTo>
                <a:lnTo>
                  <a:pt x="7701180" y="1589470"/>
                </a:lnTo>
                <a:lnTo>
                  <a:pt x="7739024" y="1562724"/>
                </a:lnTo>
                <a:lnTo>
                  <a:pt x="7771705" y="1530054"/>
                </a:lnTo>
                <a:lnTo>
                  <a:pt x="7798458" y="1492226"/>
                </a:lnTo>
                <a:lnTo>
                  <a:pt x="7818515" y="1450008"/>
                </a:lnTo>
                <a:lnTo>
                  <a:pt x="7831111" y="1404167"/>
                </a:lnTo>
                <a:lnTo>
                  <a:pt x="7835480" y="1355470"/>
                </a:lnTo>
                <a:lnTo>
                  <a:pt x="7835480" y="271144"/>
                </a:lnTo>
                <a:lnTo>
                  <a:pt x="7831111" y="222410"/>
                </a:lnTo>
                <a:lnTo>
                  <a:pt x="7818515" y="176540"/>
                </a:lnTo>
                <a:lnTo>
                  <a:pt x="7798458" y="134300"/>
                </a:lnTo>
                <a:lnTo>
                  <a:pt x="7771705" y="96456"/>
                </a:lnTo>
                <a:lnTo>
                  <a:pt x="7739024" y="63775"/>
                </a:lnTo>
                <a:lnTo>
                  <a:pt x="7701180" y="37022"/>
                </a:lnTo>
                <a:lnTo>
                  <a:pt x="7658940" y="16965"/>
                </a:lnTo>
                <a:lnTo>
                  <a:pt x="7613070" y="4369"/>
                </a:lnTo>
                <a:lnTo>
                  <a:pt x="7564335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19950" y="2779522"/>
            <a:ext cx="7835900" cy="1626870"/>
          </a:xfrm>
          <a:custGeom>
            <a:avLst/>
            <a:gdLst/>
            <a:ahLst/>
            <a:cxnLst/>
            <a:rect l="l" t="t" r="r" b="b"/>
            <a:pathLst>
              <a:path w="7835900" h="1626870">
                <a:moveTo>
                  <a:pt x="0" y="271144"/>
                </a:moveTo>
                <a:lnTo>
                  <a:pt x="4367" y="222410"/>
                </a:lnTo>
                <a:lnTo>
                  <a:pt x="16960" y="176540"/>
                </a:lnTo>
                <a:lnTo>
                  <a:pt x="37012" y="134300"/>
                </a:lnTo>
                <a:lnTo>
                  <a:pt x="63757" y="96456"/>
                </a:lnTo>
                <a:lnTo>
                  <a:pt x="96429" y="63775"/>
                </a:lnTo>
                <a:lnTo>
                  <a:pt x="134264" y="37022"/>
                </a:lnTo>
                <a:lnTo>
                  <a:pt x="176495" y="16965"/>
                </a:lnTo>
                <a:lnTo>
                  <a:pt x="222355" y="4369"/>
                </a:lnTo>
                <a:lnTo>
                  <a:pt x="271081" y="0"/>
                </a:lnTo>
                <a:lnTo>
                  <a:pt x="7564335" y="0"/>
                </a:lnTo>
                <a:lnTo>
                  <a:pt x="7613070" y="4369"/>
                </a:lnTo>
                <a:lnTo>
                  <a:pt x="7658940" y="16965"/>
                </a:lnTo>
                <a:lnTo>
                  <a:pt x="7701180" y="37022"/>
                </a:lnTo>
                <a:lnTo>
                  <a:pt x="7739024" y="63775"/>
                </a:lnTo>
                <a:lnTo>
                  <a:pt x="7771705" y="96456"/>
                </a:lnTo>
                <a:lnTo>
                  <a:pt x="7798458" y="134300"/>
                </a:lnTo>
                <a:lnTo>
                  <a:pt x="7818515" y="176540"/>
                </a:lnTo>
                <a:lnTo>
                  <a:pt x="7831111" y="222410"/>
                </a:lnTo>
                <a:lnTo>
                  <a:pt x="7835480" y="271144"/>
                </a:lnTo>
                <a:lnTo>
                  <a:pt x="7835480" y="1355470"/>
                </a:lnTo>
                <a:lnTo>
                  <a:pt x="7831111" y="1404167"/>
                </a:lnTo>
                <a:lnTo>
                  <a:pt x="7818515" y="1450008"/>
                </a:lnTo>
                <a:lnTo>
                  <a:pt x="7798458" y="1492226"/>
                </a:lnTo>
                <a:lnTo>
                  <a:pt x="7771705" y="1530054"/>
                </a:lnTo>
                <a:lnTo>
                  <a:pt x="7739024" y="1562724"/>
                </a:lnTo>
                <a:lnTo>
                  <a:pt x="7701180" y="1589470"/>
                </a:lnTo>
                <a:lnTo>
                  <a:pt x="7658940" y="1609525"/>
                </a:lnTo>
                <a:lnTo>
                  <a:pt x="7613070" y="1622120"/>
                </a:lnTo>
                <a:lnTo>
                  <a:pt x="7564335" y="1626489"/>
                </a:lnTo>
                <a:lnTo>
                  <a:pt x="271081" y="1626489"/>
                </a:lnTo>
                <a:lnTo>
                  <a:pt x="222355" y="1622120"/>
                </a:lnTo>
                <a:lnTo>
                  <a:pt x="176495" y="1609525"/>
                </a:lnTo>
                <a:lnTo>
                  <a:pt x="134264" y="1589470"/>
                </a:lnTo>
                <a:lnTo>
                  <a:pt x="96429" y="1562724"/>
                </a:lnTo>
                <a:lnTo>
                  <a:pt x="63757" y="1530054"/>
                </a:lnTo>
                <a:lnTo>
                  <a:pt x="37012" y="1492226"/>
                </a:lnTo>
                <a:lnTo>
                  <a:pt x="16960" y="1450008"/>
                </a:lnTo>
                <a:lnTo>
                  <a:pt x="4367" y="1404167"/>
                </a:lnTo>
                <a:lnTo>
                  <a:pt x="0" y="1355470"/>
                </a:lnTo>
                <a:lnTo>
                  <a:pt x="0" y="27114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200" y="5887885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29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" y="5887885"/>
            <a:ext cx="8229600" cy="201930"/>
          </a:xfrm>
          <a:custGeom>
            <a:avLst/>
            <a:gdLst/>
            <a:ahLst/>
            <a:cxnLst/>
            <a:rect l="l" t="t" r="r" b="b"/>
            <a:pathLst>
              <a:path w="8229600" h="201929">
                <a:moveTo>
                  <a:pt x="0" y="201599"/>
                </a:moveTo>
                <a:lnTo>
                  <a:pt x="8229600" y="201599"/>
                </a:lnTo>
                <a:lnTo>
                  <a:pt x="8229600" y="0"/>
                </a:lnTo>
                <a:lnTo>
                  <a:pt x="0" y="0"/>
                </a:lnTo>
                <a:lnTo>
                  <a:pt x="0" y="201599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8588" y="4586223"/>
            <a:ext cx="7835900" cy="1419860"/>
          </a:xfrm>
          <a:custGeom>
            <a:avLst/>
            <a:gdLst/>
            <a:ahLst/>
            <a:cxnLst/>
            <a:rect l="l" t="t" r="r" b="b"/>
            <a:pathLst>
              <a:path w="7835900" h="1419860">
                <a:moveTo>
                  <a:pt x="7598816" y="0"/>
                </a:moveTo>
                <a:lnTo>
                  <a:pt x="236639" y="0"/>
                </a:lnTo>
                <a:lnTo>
                  <a:pt x="188947" y="4806"/>
                </a:lnTo>
                <a:lnTo>
                  <a:pt x="144526" y="18591"/>
                </a:lnTo>
                <a:lnTo>
                  <a:pt x="104330" y="40404"/>
                </a:lnTo>
                <a:lnTo>
                  <a:pt x="69308" y="69294"/>
                </a:lnTo>
                <a:lnTo>
                  <a:pt x="40413" y="104309"/>
                </a:lnTo>
                <a:lnTo>
                  <a:pt x="18595" y="144500"/>
                </a:lnTo>
                <a:lnTo>
                  <a:pt x="4807" y="188914"/>
                </a:lnTo>
                <a:lnTo>
                  <a:pt x="0" y="236600"/>
                </a:lnTo>
                <a:lnTo>
                  <a:pt x="0" y="1183106"/>
                </a:lnTo>
                <a:lnTo>
                  <a:pt x="4807" y="1230795"/>
                </a:lnTo>
                <a:lnTo>
                  <a:pt x="18595" y="1275213"/>
                </a:lnTo>
                <a:lnTo>
                  <a:pt x="40413" y="1315409"/>
                </a:lnTo>
                <a:lnTo>
                  <a:pt x="69308" y="1350432"/>
                </a:lnTo>
                <a:lnTo>
                  <a:pt x="104330" y="1379329"/>
                </a:lnTo>
                <a:lnTo>
                  <a:pt x="144526" y="1401148"/>
                </a:lnTo>
                <a:lnTo>
                  <a:pt x="188947" y="1414937"/>
                </a:lnTo>
                <a:lnTo>
                  <a:pt x="236639" y="1419745"/>
                </a:lnTo>
                <a:lnTo>
                  <a:pt x="7598816" y="1419745"/>
                </a:lnTo>
                <a:lnTo>
                  <a:pt x="7646503" y="1414937"/>
                </a:lnTo>
                <a:lnTo>
                  <a:pt x="7690917" y="1401148"/>
                </a:lnTo>
                <a:lnTo>
                  <a:pt x="7731107" y="1379329"/>
                </a:lnTo>
                <a:lnTo>
                  <a:pt x="7766123" y="1350432"/>
                </a:lnTo>
                <a:lnTo>
                  <a:pt x="7795012" y="1315409"/>
                </a:lnTo>
                <a:lnTo>
                  <a:pt x="7816825" y="1275213"/>
                </a:lnTo>
                <a:lnTo>
                  <a:pt x="7830610" y="1230795"/>
                </a:lnTo>
                <a:lnTo>
                  <a:pt x="7835417" y="1183106"/>
                </a:lnTo>
                <a:lnTo>
                  <a:pt x="7835417" y="236600"/>
                </a:lnTo>
                <a:lnTo>
                  <a:pt x="7830610" y="188914"/>
                </a:lnTo>
                <a:lnTo>
                  <a:pt x="7816825" y="144500"/>
                </a:lnTo>
                <a:lnTo>
                  <a:pt x="7795012" y="104309"/>
                </a:lnTo>
                <a:lnTo>
                  <a:pt x="7766123" y="69294"/>
                </a:lnTo>
                <a:lnTo>
                  <a:pt x="7731107" y="40404"/>
                </a:lnTo>
                <a:lnTo>
                  <a:pt x="7690917" y="18591"/>
                </a:lnTo>
                <a:lnTo>
                  <a:pt x="7646503" y="4806"/>
                </a:lnTo>
                <a:lnTo>
                  <a:pt x="7598816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48588" y="4586223"/>
            <a:ext cx="7835900" cy="1419860"/>
          </a:xfrm>
          <a:custGeom>
            <a:avLst/>
            <a:gdLst/>
            <a:ahLst/>
            <a:cxnLst/>
            <a:rect l="l" t="t" r="r" b="b"/>
            <a:pathLst>
              <a:path w="7835900" h="1419860">
                <a:moveTo>
                  <a:pt x="0" y="236600"/>
                </a:moveTo>
                <a:lnTo>
                  <a:pt x="4807" y="188914"/>
                </a:lnTo>
                <a:lnTo>
                  <a:pt x="18595" y="144500"/>
                </a:lnTo>
                <a:lnTo>
                  <a:pt x="40413" y="104309"/>
                </a:lnTo>
                <a:lnTo>
                  <a:pt x="69308" y="69294"/>
                </a:lnTo>
                <a:lnTo>
                  <a:pt x="104330" y="40404"/>
                </a:lnTo>
                <a:lnTo>
                  <a:pt x="144526" y="18591"/>
                </a:lnTo>
                <a:lnTo>
                  <a:pt x="188947" y="4806"/>
                </a:lnTo>
                <a:lnTo>
                  <a:pt x="236639" y="0"/>
                </a:lnTo>
                <a:lnTo>
                  <a:pt x="7598816" y="0"/>
                </a:lnTo>
                <a:lnTo>
                  <a:pt x="7646503" y="4806"/>
                </a:lnTo>
                <a:lnTo>
                  <a:pt x="7690917" y="18591"/>
                </a:lnTo>
                <a:lnTo>
                  <a:pt x="7731107" y="40404"/>
                </a:lnTo>
                <a:lnTo>
                  <a:pt x="7766123" y="69294"/>
                </a:lnTo>
                <a:lnTo>
                  <a:pt x="7795012" y="104309"/>
                </a:lnTo>
                <a:lnTo>
                  <a:pt x="7816825" y="144500"/>
                </a:lnTo>
                <a:lnTo>
                  <a:pt x="7830610" y="188914"/>
                </a:lnTo>
                <a:lnTo>
                  <a:pt x="7835417" y="236600"/>
                </a:lnTo>
                <a:lnTo>
                  <a:pt x="7835417" y="1183106"/>
                </a:lnTo>
                <a:lnTo>
                  <a:pt x="7830610" y="1230795"/>
                </a:lnTo>
                <a:lnTo>
                  <a:pt x="7816825" y="1275213"/>
                </a:lnTo>
                <a:lnTo>
                  <a:pt x="7795012" y="1315409"/>
                </a:lnTo>
                <a:lnTo>
                  <a:pt x="7766123" y="1350432"/>
                </a:lnTo>
                <a:lnTo>
                  <a:pt x="7731107" y="1379329"/>
                </a:lnTo>
                <a:lnTo>
                  <a:pt x="7690917" y="1401148"/>
                </a:lnTo>
                <a:lnTo>
                  <a:pt x="7646503" y="1414937"/>
                </a:lnTo>
                <a:lnTo>
                  <a:pt x="7598816" y="1419745"/>
                </a:lnTo>
                <a:lnTo>
                  <a:pt x="236639" y="1419745"/>
                </a:lnTo>
                <a:lnTo>
                  <a:pt x="188947" y="1414937"/>
                </a:lnTo>
                <a:lnTo>
                  <a:pt x="144526" y="1401148"/>
                </a:lnTo>
                <a:lnTo>
                  <a:pt x="104330" y="1379329"/>
                </a:lnTo>
                <a:lnTo>
                  <a:pt x="69308" y="1350432"/>
                </a:lnTo>
                <a:lnTo>
                  <a:pt x="40413" y="1315409"/>
                </a:lnTo>
                <a:lnTo>
                  <a:pt x="18595" y="1275213"/>
                </a:lnTo>
                <a:lnTo>
                  <a:pt x="4807" y="1230795"/>
                </a:lnTo>
                <a:lnTo>
                  <a:pt x="0" y="1183106"/>
                </a:lnTo>
                <a:lnTo>
                  <a:pt x="0" y="2366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04696" y="1613103"/>
            <a:ext cx="7163434" cy="416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">
              <a:lnSpc>
                <a:spcPts val="2685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Successful athletic performance is a combination</a:t>
            </a:r>
            <a:r>
              <a:rPr sz="2400" b="1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31115">
              <a:lnSpc>
                <a:spcPts val="2685"/>
              </a:lnSpc>
            </a:pP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proper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and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 sensible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approach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nutrition.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ts val="2480"/>
              </a:lnSpc>
              <a:spcBef>
                <a:spcPts val="2155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Sports nutrition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the study and practice of </a:t>
            </a:r>
            <a:r>
              <a:rPr sz="2400" u="heavy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8"/>
              </a:rPr>
              <a:t>nutrition</a:t>
            </a:r>
            <a:r>
              <a:rPr sz="2400" dirty="0">
                <a:solidFill>
                  <a:srgbClr val="17BAF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and  diet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it relates to athletic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performance.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 science</a:t>
            </a:r>
            <a:r>
              <a:rPr sz="24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that  provides and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maintains food necessary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for health, growth  and physical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30480" marR="645160">
              <a:lnSpc>
                <a:spcPts val="2480"/>
              </a:lnSpc>
              <a:spcBef>
                <a:spcPts val="174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Researchers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suggests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that athletes can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benefit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from  nutrition education – increasing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KAP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i.e.</a:t>
            </a:r>
            <a:r>
              <a:rPr sz="2400" spc="-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 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Attitude and practices (Abood et al,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2006).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93291" y="88392"/>
            <a:ext cx="5355336" cy="815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75232" y="762000"/>
            <a:ext cx="4668012" cy="1508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291" y="682751"/>
            <a:ext cx="3531108" cy="8153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75232" y="1356360"/>
            <a:ext cx="2967227" cy="1508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6897" rIns="0" bIns="0" rtlCol="0">
            <a:spAutoFit/>
          </a:bodyPr>
          <a:lstStyle/>
          <a:p>
            <a:pPr marL="800735" marR="508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11"/>
              </a:rPr>
              <a:t>GOALS OF</a:t>
            </a:r>
            <a:r>
              <a:rPr u="heavy" spc="-220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11"/>
              </a:rPr>
              <a:t> </a:t>
            </a:r>
            <a:r>
              <a:rPr u="heavy" spc="-25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11"/>
              </a:rPr>
              <a:t>SPORTS </a:t>
            </a:r>
            <a:r>
              <a:rPr spc="-25" dirty="0">
                <a:solidFill>
                  <a:srgbClr val="17BAFC"/>
                </a:solidFill>
                <a:latin typeface="Times New Roman"/>
                <a:cs typeface="Times New Roman"/>
              </a:rPr>
              <a:t> </a:t>
            </a:r>
            <a:r>
              <a:rPr u="heavy" dirty="0">
                <a:solidFill>
                  <a:srgbClr val="17BAFC"/>
                </a:solidFill>
                <a:uFill>
                  <a:solidFill>
                    <a:srgbClr val="17BAFC"/>
                  </a:solidFill>
                </a:uFill>
                <a:latin typeface="Times New Roman"/>
                <a:cs typeface="Times New Roman"/>
                <a:hlinkClick r:id="rId11"/>
              </a:rPr>
              <a:t>NUTRITION</a:t>
            </a:r>
          </a:p>
        </p:txBody>
      </p:sp>
      <p:sp>
        <p:nvSpPr>
          <p:cNvPr id="19" name="object 19"/>
          <p:cNvSpPr/>
          <p:nvPr/>
        </p:nvSpPr>
        <p:spPr>
          <a:xfrm>
            <a:off x="2524125" y="1219200"/>
            <a:ext cx="4953000" cy="4953000"/>
          </a:xfrm>
          <a:custGeom>
            <a:avLst/>
            <a:gdLst/>
            <a:ahLst/>
            <a:cxnLst/>
            <a:rect l="l" t="t" r="r" b="b"/>
            <a:pathLst>
              <a:path w="4953000" h="4953000">
                <a:moveTo>
                  <a:pt x="2476500" y="0"/>
                </a:moveTo>
                <a:lnTo>
                  <a:pt x="0" y="4953000"/>
                </a:lnTo>
                <a:lnTo>
                  <a:pt x="4953000" y="4953000"/>
                </a:lnTo>
                <a:lnTo>
                  <a:pt x="2476500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24125" y="1219200"/>
            <a:ext cx="4953000" cy="4953000"/>
          </a:xfrm>
          <a:custGeom>
            <a:avLst/>
            <a:gdLst/>
            <a:ahLst/>
            <a:cxnLst/>
            <a:rect l="l" t="t" r="r" b="b"/>
            <a:pathLst>
              <a:path w="4953000" h="4953000">
                <a:moveTo>
                  <a:pt x="0" y="4953000"/>
                </a:moveTo>
                <a:lnTo>
                  <a:pt x="2476500" y="0"/>
                </a:lnTo>
                <a:lnTo>
                  <a:pt x="4953000" y="4953000"/>
                </a:lnTo>
                <a:lnTo>
                  <a:pt x="0" y="4953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00625" y="1717167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3997" y="0"/>
                </a:moveTo>
                <a:lnTo>
                  <a:pt x="195452" y="0"/>
                </a:lnTo>
                <a:lnTo>
                  <a:pt x="150636" y="5161"/>
                </a:lnTo>
                <a:lnTo>
                  <a:pt x="109495" y="19865"/>
                </a:lnTo>
                <a:lnTo>
                  <a:pt x="73205" y="42937"/>
                </a:lnTo>
                <a:lnTo>
                  <a:pt x="42937" y="73205"/>
                </a:lnTo>
                <a:lnTo>
                  <a:pt x="19865" y="109495"/>
                </a:lnTo>
                <a:lnTo>
                  <a:pt x="5161" y="150636"/>
                </a:lnTo>
                <a:lnTo>
                  <a:pt x="0" y="195453"/>
                </a:lnTo>
                <a:lnTo>
                  <a:pt x="0" y="977011"/>
                </a:lnTo>
                <a:lnTo>
                  <a:pt x="5161" y="1021827"/>
                </a:lnTo>
                <a:lnTo>
                  <a:pt x="19865" y="1062968"/>
                </a:lnTo>
                <a:lnTo>
                  <a:pt x="42937" y="1099258"/>
                </a:lnTo>
                <a:lnTo>
                  <a:pt x="73205" y="1129526"/>
                </a:lnTo>
                <a:lnTo>
                  <a:pt x="109495" y="1152598"/>
                </a:lnTo>
                <a:lnTo>
                  <a:pt x="150636" y="1167302"/>
                </a:lnTo>
                <a:lnTo>
                  <a:pt x="195452" y="1172464"/>
                </a:lnTo>
                <a:lnTo>
                  <a:pt x="3023997" y="1172464"/>
                </a:lnTo>
                <a:lnTo>
                  <a:pt x="3068813" y="1167302"/>
                </a:lnTo>
                <a:lnTo>
                  <a:pt x="3109954" y="1152598"/>
                </a:lnTo>
                <a:lnTo>
                  <a:pt x="3146244" y="1129526"/>
                </a:lnTo>
                <a:lnTo>
                  <a:pt x="3176512" y="1099258"/>
                </a:lnTo>
                <a:lnTo>
                  <a:pt x="3199584" y="1062968"/>
                </a:lnTo>
                <a:lnTo>
                  <a:pt x="3214288" y="1021827"/>
                </a:lnTo>
                <a:lnTo>
                  <a:pt x="3219450" y="977011"/>
                </a:lnTo>
                <a:lnTo>
                  <a:pt x="3219450" y="195453"/>
                </a:lnTo>
                <a:lnTo>
                  <a:pt x="3214288" y="150636"/>
                </a:lnTo>
                <a:lnTo>
                  <a:pt x="3199584" y="109495"/>
                </a:lnTo>
                <a:lnTo>
                  <a:pt x="3176512" y="73205"/>
                </a:lnTo>
                <a:lnTo>
                  <a:pt x="3146244" y="42937"/>
                </a:lnTo>
                <a:lnTo>
                  <a:pt x="3109954" y="19865"/>
                </a:lnTo>
                <a:lnTo>
                  <a:pt x="3068813" y="5161"/>
                </a:lnTo>
                <a:lnTo>
                  <a:pt x="302399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00625" y="1717167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53"/>
                </a:moveTo>
                <a:lnTo>
                  <a:pt x="5161" y="150636"/>
                </a:lnTo>
                <a:lnTo>
                  <a:pt x="19865" y="109495"/>
                </a:lnTo>
                <a:lnTo>
                  <a:pt x="42937" y="73205"/>
                </a:lnTo>
                <a:lnTo>
                  <a:pt x="73205" y="42937"/>
                </a:lnTo>
                <a:lnTo>
                  <a:pt x="109495" y="19865"/>
                </a:lnTo>
                <a:lnTo>
                  <a:pt x="150636" y="5161"/>
                </a:lnTo>
                <a:lnTo>
                  <a:pt x="195452" y="0"/>
                </a:lnTo>
                <a:lnTo>
                  <a:pt x="3023997" y="0"/>
                </a:lnTo>
                <a:lnTo>
                  <a:pt x="3068813" y="5161"/>
                </a:lnTo>
                <a:lnTo>
                  <a:pt x="3109954" y="19865"/>
                </a:lnTo>
                <a:lnTo>
                  <a:pt x="3146244" y="42937"/>
                </a:lnTo>
                <a:lnTo>
                  <a:pt x="3176512" y="73205"/>
                </a:lnTo>
                <a:lnTo>
                  <a:pt x="3199584" y="109495"/>
                </a:lnTo>
                <a:lnTo>
                  <a:pt x="3214288" y="150636"/>
                </a:lnTo>
                <a:lnTo>
                  <a:pt x="3219450" y="195453"/>
                </a:lnTo>
                <a:lnTo>
                  <a:pt x="3219450" y="977011"/>
                </a:lnTo>
                <a:lnTo>
                  <a:pt x="3214288" y="1021827"/>
                </a:lnTo>
                <a:lnTo>
                  <a:pt x="3199584" y="1062968"/>
                </a:lnTo>
                <a:lnTo>
                  <a:pt x="3176512" y="1099258"/>
                </a:lnTo>
                <a:lnTo>
                  <a:pt x="3146244" y="1129526"/>
                </a:lnTo>
                <a:lnTo>
                  <a:pt x="3109954" y="1152598"/>
                </a:lnTo>
                <a:lnTo>
                  <a:pt x="3068813" y="1167302"/>
                </a:lnTo>
                <a:lnTo>
                  <a:pt x="3023997" y="1172464"/>
                </a:lnTo>
                <a:lnTo>
                  <a:pt x="195452" y="1172464"/>
                </a:lnTo>
                <a:lnTo>
                  <a:pt x="150636" y="1167302"/>
                </a:lnTo>
                <a:lnTo>
                  <a:pt x="109495" y="1152598"/>
                </a:lnTo>
                <a:lnTo>
                  <a:pt x="73205" y="1129526"/>
                </a:lnTo>
                <a:lnTo>
                  <a:pt x="42937" y="1099258"/>
                </a:lnTo>
                <a:lnTo>
                  <a:pt x="19865" y="1062968"/>
                </a:lnTo>
                <a:lnTo>
                  <a:pt x="5161" y="1021827"/>
                </a:lnTo>
                <a:lnTo>
                  <a:pt x="0" y="977011"/>
                </a:lnTo>
                <a:lnTo>
                  <a:pt x="0" y="195453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00625" y="3036189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3997" y="0"/>
                </a:moveTo>
                <a:lnTo>
                  <a:pt x="195452" y="0"/>
                </a:lnTo>
                <a:lnTo>
                  <a:pt x="150636" y="5161"/>
                </a:lnTo>
                <a:lnTo>
                  <a:pt x="109495" y="19865"/>
                </a:lnTo>
                <a:lnTo>
                  <a:pt x="73205" y="42937"/>
                </a:lnTo>
                <a:lnTo>
                  <a:pt x="42937" y="73205"/>
                </a:lnTo>
                <a:lnTo>
                  <a:pt x="19865" y="109495"/>
                </a:lnTo>
                <a:lnTo>
                  <a:pt x="5161" y="150636"/>
                </a:lnTo>
                <a:lnTo>
                  <a:pt x="0" y="195452"/>
                </a:lnTo>
                <a:lnTo>
                  <a:pt x="0" y="977011"/>
                </a:lnTo>
                <a:lnTo>
                  <a:pt x="5161" y="1021827"/>
                </a:lnTo>
                <a:lnTo>
                  <a:pt x="19865" y="1062968"/>
                </a:lnTo>
                <a:lnTo>
                  <a:pt x="42937" y="1099258"/>
                </a:lnTo>
                <a:lnTo>
                  <a:pt x="73205" y="1129526"/>
                </a:lnTo>
                <a:lnTo>
                  <a:pt x="109495" y="1152598"/>
                </a:lnTo>
                <a:lnTo>
                  <a:pt x="150636" y="1167302"/>
                </a:lnTo>
                <a:lnTo>
                  <a:pt x="195452" y="1172464"/>
                </a:lnTo>
                <a:lnTo>
                  <a:pt x="3023997" y="1172464"/>
                </a:lnTo>
                <a:lnTo>
                  <a:pt x="3068813" y="1167302"/>
                </a:lnTo>
                <a:lnTo>
                  <a:pt x="3109954" y="1152598"/>
                </a:lnTo>
                <a:lnTo>
                  <a:pt x="3146244" y="1129526"/>
                </a:lnTo>
                <a:lnTo>
                  <a:pt x="3176512" y="1099258"/>
                </a:lnTo>
                <a:lnTo>
                  <a:pt x="3199584" y="1062968"/>
                </a:lnTo>
                <a:lnTo>
                  <a:pt x="3214288" y="1021827"/>
                </a:lnTo>
                <a:lnTo>
                  <a:pt x="3219450" y="977011"/>
                </a:lnTo>
                <a:lnTo>
                  <a:pt x="3219450" y="195452"/>
                </a:lnTo>
                <a:lnTo>
                  <a:pt x="3214288" y="150636"/>
                </a:lnTo>
                <a:lnTo>
                  <a:pt x="3199584" y="109495"/>
                </a:lnTo>
                <a:lnTo>
                  <a:pt x="3176512" y="73205"/>
                </a:lnTo>
                <a:lnTo>
                  <a:pt x="3146244" y="42937"/>
                </a:lnTo>
                <a:lnTo>
                  <a:pt x="3109954" y="19865"/>
                </a:lnTo>
                <a:lnTo>
                  <a:pt x="3068813" y="5161"/>
                </a:lnTo>
                <a:lnTo>
                  <a:pt x="302399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00625" y="3036189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52"/>
                </a:moveTo>
                <a:lnTo>
                  <a:pt x="5161" y="150636"/>
                </a:lnTo>
                <a:lnTo>
                  <a:pt x="19865" y="109495"/>
                </a:lnTo>
                <a:lnTo>
                  <a:pt x="42937" y="73205"/>
                </a:lnTo>
                <a:lnTo>
                  <a:pt x="73205" y="42937"/>
                </a:lnTo>
                <a:lnTo>
                  <a:pt x="109495" y="19865"/>
                </a:lnTo>
                <a:lnTo>
                  <a:pt x="150636" y="5161"/>
                </a:lnTo>
                <a:lnTo>
                  <a:pt x="195452" y="0"/>
                </a:lnTo>
                <a:lnTo>
                  <a:pt x="3023997" y="0"/>
                </a:lnTo>
                <a:lnTo>
                  <a:pt x="3068813" y="5161"/>
                </a:lnTo>
                <a:lnTo>
                  <a:pt x="3109954" y="19865"/>
                </a:lnTo>
                <a:lnTo>
                  <a:pt x="3146244" y="42937"/>
                </a:lnTo>
                <a:lnTo>
                  <a:pt x="3176512" y="73205"/>
                </a:lnTo>
                <a:lnTo>
                  <a:pt x="3199584" y="109495"/>
                </a:lnTo>
                <a:lnTo>
                  <a:pt x="3214288" y="150636"/>
                </a:lnTo>
                <a:lnTo>
                  <a:pt x="3219450" y="195452"/>
                </a:lnTo>
                <a:lnTo>
                  <a:pt x="3219450" y="977011"/>
                </a:lnTo>
                <a:lnTo>
                  <a:pt x="3214288" y="1021827"/>
                </a:lnTo>
                <a:lnTo>
                  <a:pt x="3199584" y="1062968"/>
                </a:lnTo>
                <a:lnTo>
                  <a:pt x="3176512" y="1099258"/>
                </a:lnTo>
                <a:lnTo>
                  <a:pt x="3146244" y="1129526"/>
                </a:lnTo>
                <a:lnTo>
                  <a:pt x="3109954" y="1152598"/>
                </a:lnTo>
                <a:lnTo>
                  <a:pt x="3068813" y="1167302"/>
                </a:lnTo>
                <a:lnTo>
                  <a:pt x="3023997" y="1172464"/>
                </a:lnTo>
                <a:lnTo>
                  <a:pt x="195452" y="1172464"/>
                </a:lnTo>
                <a:lnTo>
                  <a:pt x="150636" y="1167302"/>
                </a:lnTo>
                <a:lnTo>
                  <a:pt x="109495" y="1152598"/>
                </a:lnTo>
                <a:lnTo>
                  <a:pt x="73205" y="1129526"/>
                </a:lnTo>
                <a:lnTo>
                  <a:pt x="42937" y="1099258"/>
                </a:lnTo>
                <a:lnTo>
                  <a:pt x="19865" y="1062968"/>
                </a:lnTo>
                <a:lnTo>
                  <a:pt x="5161" y="1021827"/>
                </a:lnTo>
                <a:lnTo>
                  <a:pt x="0" y="977011"/>
                </a:lnTo>
                <a:lnTo>
                  <a:pt x="0" y="195452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00625" y="4355210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3023997" y="0"/>
                </a:moveTo>
                <a:lnTo>
                  <a:pt x="195452" y="0"/>
                </a:lnTo>
                <a:lnTo>
                  <a:pt x="150636" y="5161"/>
                </a:lnTo>
                <a:lnTo>
                  <a:pt x="109495" y="19865"/>
                </a:lnTo>
                <a:lnTo>
                  <a:pt x="73205" y="42937"/>
                </a:lnTo>
                <a:lnTo>
                  <a:pt x="42937" y="73205"/>
                </a:lnTo>
                <a:lnTo>
                  <a:pt x="19865" y="109495"/>
                </a:lnTo>
                <a:lnTo>
                  <a:pt x="5161" y="150636"/>
                </a:lnTo>
                <a:lnTo>
                  <a:pt x="0" y="195452"/>
                </a:lnTo>
                <a:lnTo>
                  <a:pt x="0" y="977010"/>
                </a:lnTo>
                <a:lnTo>
                  <a:pt x="5161" y="1021827"/>
                </a:lnTo>
                <a:lnTo>
                  <a:pt x="19865" y="1062968"/>
                </a:lnTo>
                <a:lnTo>
                  <a:pt x="42937" y="1099258"/>
                </a:lnTo>
                <a:lnTo>
                  <a:pt x="73205" y="1129526"/>
                </a:lnTo>
                <a:lnTo>
                  <a:pt x="109495" y="1152598"/>
                </a:lnTo>
                <a:lnTo>
                  <a:pt x="150636" y="1167302"/>
                </a:lnTo>
                <a:lnTo>
                  <a:pt x="195452" y="1172464"/>
                </a:lnTo>
                <a:lnTo>
                  <a:pt x="3023997" y="1172464"/>
                </a:lnTo>
                <a:lnTo>
                  <a:pt x="3068813" y="1167302"/>
                </a:lnTo>
                <a:lnTo>
                  <a:pt x="3109954" y="1152598"/>
                </a:lnTo>
                <a:lnTo>
                  <a:pt x="3146244" y="1129526"/>
                </a:lnTo>
                <a:lnTo>
                  <a:pt x="3176512" y="1099258"/>
                </a:lnTo>
                <a:lnTo>
                  <a:pt x="3199584" y="1062968"/>
                </a:lnTo>
                <a:lnTo>
                  <a:pt x="3214288" y="1021827"/>
                </a:lnTo>
                <a:lnTo>
                  <a:pt x="3219450" y="977010"/>
                </a:lnTo>
                <a:lnTo>
                  <a:pt x="3219450" y="195452"/>
                </a:lnTo>
                <a:lnTo>
                  <a:pt x="3214288" y="150636"/>
                </a:lnTo>
                <a:lnTo>
                  <a:pt x="3199584" y="109495"/>
                </a:lnTo>
                <a:lnTo>
                  <a:pt x="3176512" y="73205"/>
                </a:lnTo>
                <a:lnTo>
                  <a:pt x="3146244" y="42937"/>
                </a:lnTo>
                <a:lnTo>
                  <a:pt x="3109954" y="19865"/>
                </a:lnTo>
                <a:lnTo>
                  <a:pt x="3068813" y="5161"/>
                </a:lnTo>
                <a:lnTo>
                  <a:pt x="3023997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00625" y="4355210"/>
            <a:ext cx="3219450" cy="1172845"/>
          </a:xfrm>
          <a:custGeom>
            <a:avLst/>
            <a:gdLst/>
            <a:ahLst/>
            <a:cxnLst/>
            <a:rect l="l" t="t" r="r" b="b"/>
            <a:pathLst>
              <a:path w="3219450" h="1172845">
                <a:moveTo>
                  <a:pt x="0" y="195452"/>
                </a:moveTo>
                <a:lnTo>
                  <a:pt x="5161" y="150636"/>
                </a:lnTo>
                <a:lnTo>
                  <a:pt x="19865" y="109495"/>
                </a:lnTo>
                <a:lnTo>
                  <a:pt x="42937" y="73205"/>
                </a:lnTo>
                <a:lnTo>
                  <a:pt x="73205" y="42937"/>
                </a:lnTo>
                <a:lnTo>
                  <a:pt x="109495" y="19865"/>
                </a:lnTo>
                <a:lnTo>
                  <a:pt x="150636" y="5161"/>
                </a:lnTo>
                <a:lnTo>
                  <a:pt x="195452" y="0"/>
                </a:lnTo>
                <a:lnTo>
                  <a:pt x="3023997" y="0"/>
                </a:lnTo>
                <a:lnTo>
                  <a:pt x="3068813" y="5161"/>
                </a:lnTo>
                <a:lnTo>
                  <a:pt x="3109954" y="19865"/>
                </a:lnTo>
                <a:lnTo>
                  <a:pt x="3146244" y="42937"/>
                </a:lnTo>
                <a:lnTo>
                  <a:pt x="3176512" y="73205"/>
                </a:lnTo>
                <a:lnTo>
                  <a:pt x="3199584" y="109495"/>
                </a:lnTo>
                <a:lnTo>
                  <a:pt x="3214288" y="150636"/>
                </a:lnTo>
                <a:lnTo>
                  <a:pt x="3219450" y="195452"/>
                </a:lnTo>
                <a:lnTo>
                  <a:pt x="3219450" y="977010"/>
                </a:lnTo>
                <a:lnTo>
                  <a:pt x="3214288" y="1021827"/>
                </a:lnTo>
                <a:lnTo>
                  <a:pt x="3199584" y="1062968"/>
                </a:lnTo>
                <a:lnTo>
                  <a:pt x="3176512" y="1099258"/>
                </a:lnTo>
                <a:lnTo>
                  <a:pt x="3146244" y="1129526"/>
                </a:lnTo>
                <a:lnTo>
                  <a:pt x="3109954" y="1152598"/>
                </a:lnTo>
                <a:lnTo>
                  <a:pt x="3068813" y="1167302"/>
                </a:lnTo>
                <a:lnTo>
                  <a:pt x="3023997" y="1172464"/>
                </a:lnTo>
                <a:lnTo>
                  <a:pt x="195452" y="1172464"/>
                </a:lnTo>
                <a:lnTo>
                  <a:pt x="150636" y="1167302"/>
                </a:lnTo>
                <a:lnTo>
                  <a:pt x="109495" y="1152598"/>
                </a:lnTo>
                <a:lnTo>
                  <a:pt x="73205" y="1129526"/>
                </a:lnTo>
                <a:lnTo>
                  <a:pt x="42937" y="1099258"/>
                </a:lnTo>
                <a:lnTo>
                  <a:pt x="19865" y="1062968"/>
                </a:lnTo>
                <a:lnTo>
                  <a:pt x="5161" y="1021827"/>
                </a:lnTo>
                <a:lnTo>
                  <a:pt x="0" y="977010"/>
                </a:lnTo>
                <a:lnTo>
                  <a:pt x="0" y="195452"/>
                </a:lnTo>
                <a:close/>
              </a:path>
            </a:pathLst>
          </a:custGeom>
          <a:ln w="25400">
            <a:solidFill>
              <a:srgbClr val="FF388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200650" y="1812162"/>
            <a:ext cx="2821305" cy="334010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2384" marR="758190" indent="732790">
              <a:lnSpc>
                <a:spcPts val="3220"/>
              </a:lnSpc>
              <a:spcBef>
                <a:spcPts val="620"/>
              </a:spcBef>
            </a:pPr>
            <a:r>
              <a:rPr sz="3100" spc="-5" dirty="0">
                <a:latin typeface="Times New Roman"/>
                <a:cs typeface="Times New Roman"/>
                <a:hlinkClick r:id="rId11"/>
              </a:rPr>
              <a:t>Optim</a:t>
            </a:r>
            <a:r>
              <a:rPr sz="3100" dirty="0">
                <a:latin typeface="Times New Roman"/>
                <a:cs typeface="Times New Roman"/>
                <a:hlinkClick r:id="rId11"/>
              </a:rPr>
              <a:t>a</a:t>
            </a:r>
            <a:r>
              <a:rPr sz="3100" spc="-5" dirty="0">
                <a:latin typeface="Times New Roman"/>
                <a:cs typeface="Times New Roman"/>
                <a:hlinkClick r:id="rId11"/>
              </a:rPr>
              <a:t>l  performance</a:t>
            </a: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00">
              <a:latin typeface="Times New Roman"/>
              <a:cs typeface="Times New Roman"/>
            </a:endParaRPr>
          </a:p>
          <a:p>
            <a:pPr marL="12065" marR="5080" algn="ctr">
              <a:lnSpc>
                <a:spcPts val="3220"/>
              </a:lnSpc>
            </a:pPr>
            <a:r>
              <a:rPr sz="3100" spc="-5" dirty="0">
                <a:latin typeface="Times New Roman"/>
                <a:cs typeface="Times New Roman"/>
                <a:hlinkClick r:id="rId11"/>
              </a:rPr>
              <a:t>Fast recovery</a:t>
            </a:r>
            <a:r>
              <a:rPr sz="3100" spc="-55" dirty="0">
                <a:latin typeface="Times New Roman"/>
                <a:cs typeface="Times New Roman"/>
                <a:hlinkClick r:id="rId11"/>
              </a:rPr>
              <a:t> </a:t>
            </a:r>
            <a:r>
              <a:rPr sz="3100" spc="-5" dirty="0">
                <a:latin typeface="Times New Roman"/>
                <a:cs typeface="Times New Roman"/>
                <a:hlinkClick r:id="rId11"/>
              </a:rPr>
              <a:t>and  </a:t>
            </a:r>
            <a:r>
              <a:rPr sz="3100" dirty="0">
                <a:latin typeface="Times New Roman"/>
                <a:cs typeface="Times New Roman"/>
                <a:hlinkClick r:id="rId11"/>
              </a:rPr>
              <a:t>mental</a:t>
            </a:r>
            <a:r>
              <a:rPr sz="3100" spc="-45" dirty="0">
                <a:latin typeface="Times New Roman"/>
                <a:cs typeface="Times New Roman"/>
                <a:hlinkClick r:id="rId11"/>
              </a:rPr>
              <a:t> </a:t>
            </a:r>
            <a:r>
              <a:rPr sz="3100" dirty="0">
                <a:latin typeface="Times New Roman"/>
                <a:cs typeface="Times New Roman"/>
                <a:hlinkClick r:id="rId11"/>
              </a:rPr>
              <a:t>clarity</a:t>
            </a: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100" spc="-5" dirty="0">
                <a:latin typeface="Times New Roman"/>
                <a:cs typeface="Times New Roman"/>
                <a:hlinkClick r:id="rId11"/>
              </a:rPr>
              <a:t>Injury</a:t>
            </a:r>
            <a:r>
              <a:rPr sz="3100" spc="-35" dirty="0">
                <a:latin typeface="Times New Roman"/>
                <a:cs typeface="Times New Roman"/>
                <a:hlinkClick r:id="rId11"/>
              </a:rPr>
              <a:t> </a:t>
            </a:r>
            <a:r>
              <a:rPr sz="3100" spc="-5" dirty="0">
                <a:latin typeface="Times New Roman"/>
                <a:cs typeface="Times New Roman"/>
                <a:hlinkClick r:id="rId11"/>
              </a:rPr>
              <a:t>prevention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1905000"/>
            <a:ext cx="3190875" cy="21431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8283" y="0"/>
            <a:ext cx="5172456" cy="8122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0224" y="672083"/>
            <a:ext cx="4608576" cy="1554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069644" y="133603"/>
            <a:ext cx="45294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17BAFC"/>
                </a:solidFill>
                <a:hlinkClick r:id="rId9"/>
              </a:rPr>
              <a:t>CARBOHYDRATES</a:t>
            </a:r>
          </a:p>
        </p:txBody>
      </p:sp>
      <p:sp>
        <p:nvSpPr>
          <p:cNvPr id="17" name="object 17"/>
          <p:cNvSpPr/>
          <p:nvPr/>
        </p:nvSpPr>
        <p:spPr>
          <a:xfrm>
            <a:off x="1082039" y="719327"/>
            <a:ext cx="4505325" cy="0"/>
          </a:xfrm>
          <a:custGeom>
            <a:avLst/>
            <a:gdLst/>
            <a:ahLst/>
            <a:cxnLst/>
            <a:rect l="l" t="t" r="r" b="b"/>
            <a:pathLst>
              <a:path w="4505325">
                <a:moveTo>
                  <a:pt x="0" y="0"/>
                </a:moveTo>
                <a:lnTo>
                  <a:pt x="4504944" y="0"/>
                </a:lnTo>
              </a:path>
            </a:pathLst>
          </a:custGeom>
          <a:ln w="51815">
            <a:solidFill>
              <a:srgbClr val="17B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0766" y="1828800"/>
            <a:ext cx="4404360" cy="1295400"/>
          </a:xfrm>
          <a:custGeom>
            <a:avLst/>
            <a:gdLst/>
            <a:ahLst/>
            <a:cxnLst/>
            <a:rect l="l" t="t" r="r" b="b"/>
            <a:pathLst>
              <a:path w="4404360" h="1295400">
                <a:moveTo>
                  <a:pt x="3756152" y="0"/>
                </a:moveTo>
                <a:lnTo>
                  <a:pt x="0" y="0"/>
                </a:lnTo>
                <a:lnTo>
                  <a:pt x="647700" y="647700"/>
                </a:lnTo>
                <a:lnTo>
                  <a:pt x="0" y="1295400"/>
                </a:lnTo>
                <a:lnTo>
                  <a:pt x="3756152" y="1295400"/>
                </a:lnTo>
                <a:lnTo>
                  <a:pt x="4403852" y="647700"/>
                </a:lnTo>
                <a:lnTo>
                  <a:pt x="3756152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766" y="1828800"/>
            <a:ext cx="4404360" cy="1295400"/>
          </a:xfrm>
          <a:custGeom>
            <a:avLst/>
            <a:gdLst/>
            <a:ahLst/>
            <a:cxnLst/>
            <a:rect l="l" t="t" r="r" b="b"/>
            <a:pathLst>
              <a:path w="4404360" h="1295400">
                <a:moveTo>
                  <a:pt x="0" y="0"/>
                </a:moveTo>
                <a:lnTo>
                  <a:pt x="3756152" y="0"/>
                </a:lnTo>
                <a:lnTo>
                  <a:pt x="4403852" y="647700"/>
                </a:lnTo>
                <a:lnTo>
                  <a:pt x="3756152" y="1295400"/>
                </a:lnTo>
                <a:lnTo>
                  <a:pt x="0" y="1295400"/>
                </a:lnTo>
                <a:lnTo>
                  <a:pt x="647700" y="6477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51940" y="859281"/>
            <a:ext cx="6492875" cy="1364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95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Carbohydrate </a:t>
            </a:r>
            <a:r>
              <a:rPr sz="2800" b="1" spc="-10" dirty="0">
                <a:latin typeface="Times New Roman"/>
                <a:cs typeface="Times New Roman"/>
              </a:rPr>
              <a:t>provide </a:t>
            </a:r>
            <a:r>
              <a:rPr sz="2800" b="1" spc="-5" dirty="0">
                <a:latin typeface="Times New Roman"/>
                <a:cs typeface="Times New Roman"/>
              </a:rPr>
              <a:t>energy for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muscle</a:t>
            </a:r>
            <a:endParaRPr sz="280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spcBef>
                <a:spcPts val="25"/>
              </a:spcBef>
            </a:pPr>
            <a:r>
              <a:rPr sz="2800" b="1" spc="-5" dirty="0">
                <a:latin typeface="Arial"/>
                <a:cs typeface="Arial"/>
              </a:rPr>
              <a:t>contraction-</a:t>
            </a:r>
            <a:endParaRPr sz="2800">
              <a:latin typeface="Arial"/>
              <a:cs typeface="Arial"/>
            </a:endParaRPr>
          </a:p>
          <a:p>
            <a:pPr marL="789940">
              <a:lnSpc>
                <a:spcPct val="100000"/>
              </a:lnSpc>
              <a:spcBef>
                <a:spcPts val="1400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smaller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sugars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74191" y="2156282"/>
            <a:ext cx="2992755" cy="8572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065" marR="5080" algn="ctr">
              <a:lnSpc>
                <a:spcPct val="86200"/>
              </a:lnSpc>
              <a:spcBef>
                <a:spcPts val="434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(glucose, fructose,</a:t>
            </a:r>
            <a:r>
              <a:rPr sz="2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galacto  se) get absorbed and  provide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energy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04182" y="1828800"/>
            <a:ext cx="4404360" cy="1295400"/>
          </a:xfrm>
          <a:custGeom>
            <a:avLst/>
            <a:gdLst/>
            <a:ahLst/>
            <a:cxnLst/>
            <a:rect l="l" t="t" r="r" b="b"/>
            <a:pathLst>
              <a:path w="4404359" h="1295400">
                <a:moveTo>
                  <a:pt x="3756151" y="0"/>
                </a:moveTo>
                <a:lnTo>
                  <a:pt x="0" y="0"/>
                </a:lnTo>
                <a:lnTo>
                  <a:pt x="647700" y="647700"/>
                </a:lnTo>
                <a:lnTo>
                  <a:pt x="0" y="1295400"/>
                </a:lnTo>
                <a:lnTo>
                  <a:pt x="3756151" y="1295400"/>
                </a:lnTo>
                <a:lnTo>
                  <a:pt x="4403851" y="647700"/>
                </a:lnTo>
                <a:lnTo>
                  <a:pt x="3756151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04182" y="1828800"/>
            <a:ext cx="4404360" cy="1295400"/>
          </a:xfrm>
          <a:custGeom>
            <a:avLst/>
            <a:gdLst/>
            <a:ahLst/>
            <a:cxnLst/>
            <a:rect l="l" t="t" r="r" b="b"/>
            <a:pathLst>
              <a:path w="4404359" h="1295400">
                <a:moveTo>
                  <a:pt x="0" y="0"/>
                </a:moveTo>
                <a:lnTo>
                  <a:pt x="3756151" y="0"/>
                </a:lnTo>
                <a:lnTo>
                  <a:pt x="4403851" y="647700"/>
                </a:lnTo>
                <a:lnTo>
                  <a:pt x="3756151" y="1295400"/>
                </a:lnTo>
                <a:lnTo>
                  <a:pt x="0" y="1295400"/>
                </a:lnTo>
                <a:lnTo>
                  <a:pt x="647700" y="6477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506592" y="2024252"/>
            <a:ext cx="2451735" cy="8566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065" marR="5080" algn="ctr">
              <a:lnSpc>
                <a:spcPct val="86200"/>
              </a:lnSpc>
              <a:spcBef>
                <a:spcPts val="434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Rest of the glucose</a:t>
            </a:r>
            <a:r>
              <a:rPr sz="20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is  stored as glycogen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in  muscle and</a:t>
            </a:r>
            <a:r>
              <a:rPr sz="20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liver.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43000" y="4115053"/>
            <a:ext cx="6858000" cy="608965"/>
          </a:xfrm>
          <a:custGeom>
            <a:avLst/>
            <a:gdLst/>
            <a:ahLst/>
            <a:cxnLst/>
            <a:rect l="l" t="t" r="r" b="b"/>
            <a:pathLst>
              <a:path w="6858000" h="608964">
                <a:moveTo>
                  <a:pt x="6756527" y="0"/>
                </a:moveTo>
                <a:lnTo>
                  <a:pt x="101422" y="0"/>
                </a:lnTo>
                <a:lnTo>
                  <a:pt x="61941" y="7959"/>
                </a:lnTo>
                <a:lnTo>
                  <a:pt x="29703" y="29670"/>
                </a:lnTo>
                <a:lnTo>
                  <a:pt x="7969" y="61882"/>
                </a:lnTo>
                <a:lnTo>
                  <a:pt x="0" y="101346"/>
                </a:lnTo>
                <a:lnTo>
                  <a:pt x="0" y="506984"/>
                </a:lnTo>
                <a:lnTo>
                  <a:pt x="7969" y="546467"/>
                </a:lnTo>
                <a:lnTo>
                  <a:pt x="29703" y="578723"/>
                </a:lnTo>
                <a:lnTo>
                  <a:pt x="61941" y="600477"/>
                </a:lnTo>
                <a:lnTo>
                  <a:pt x="101422" y="608457"/>
                </a:lnTo>
                <a:lnTo>
                  <a:pt x="6756527" y="608457"/>
                </a:lnTo>
                <a:lnTo>
                  <a:pt x="6796010" y="600477"/>
                </a:lnTo>
                <a:lnTo>
                  <a:pt x="6828266" y="578723"/>
                </a:lnTo>
                <a:lnTo>
                  <a:pt x="6850020" y="546467"/>
                </a:lnTo>
                <a:lnTo>
                  <a:pt x="6858000" y="506984"/>
                </a:lnTo>
                <a:lnTo>
                  <a:pt x="6858000" y="101346"/>
                </a:lnTo>
                <a:lnTo>
                  <a:pt x="6850020" y="61882"/>
                </a:lnTo>
                <a:lnTo>
                  <a:pt x="6828266" y="29670"/>
                </a:lnTo>
                <a:lnTo>
                  <a:pt x="6796010" y="7959"/>
                </a:lnTo>
                <a:lnTo>
                  <a:pt x="6756527" y="0"/>
                </a:lnTo>
                <a:close/>
              </a:path>
            </a:pathLst>
          </a:custGeom>
          <a:solidFill>
            <a:srgbClr val="FF3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43000" y="4115053"/>
            <a:ext cx="6858000" cy="608965"/>
          </a:xfrm>
          <a:custGeom>
            <a:avLst/>
            <a:gdLst/>
            <a:ahLst/>
            <a:cxnLst/>
            <a:rect l="l" t="t" r="r" b="b"/>
            <a:pathLst>
              <a:path w="6858000" h="608964">
                <a:moveTo>
                  <a:pt x="0" y="101346"/>
                </a:moveTo>
                <a:lnTo>
                  <a:pt x="7969" y="61882"/>
                </a:lnTo>
                <a:lnTo>
                  <a:pt x="29703" y="29670"/>
                </a:lnTo>
                <a:lnTo>
                  <a:pt x="61941" y="7959"/>
                </a:lnTo>
                <a:lnTo>
                  <a:pt x="101422" y="0"/>
                </a:lnTo>
                <a:lnTo>
                  <a:pt x="6756527" y="0"/>
                </a:lnTo>
                <a:lnTo>
                  <a:pt x="6796010" y="7959"/>
                </a:lnTo>
                <a:lnTo>
                  <a:pt x="6828266" y="29670"/>
                </a:lnTo>
                <a:lnTo>
                  <a:pt x="6850020" y="61882"/>
                </a:lnTo>
                <a:lnTo>
                  <a:pt x="6858000" y="101346"/>
                </a:lnTo>
                <a:lnTo>
                  <a:pt x="6858000" y="506984"/>
                </a:lnTo>
                <a:lnTo>
                  <a:pt x="6850020" y="546467"/>
                </a:lnTo>
                <a:lnTo>
                  <a:pt x="6828266" y="578723"/>
                </a:lnTo>
                <a:lnTo>
                  <a:pt x="6796010" y="600477"/>
                </a:lnTo>
                <a:lnTo>
                  <a:pt x="6756527" y="608457"/>
                </a:lnTo>
                <a:lnTo>
                  <a:pt x="101422" y="608457"/>
                </a:lnTo>
                <a:lnTo>
                  <a:pt x="61941" y="600477"/>
                </a:lnTo>
                <a:lnTo>
                  <a:pt x="29703" y="578723"/>
                </a:lnTo>
                <a:lnTo>
                  <a:pt x="7969" y="546467"/>
                </a:lnTo>
                <a:lnTo>
                  <a:pt x="0" y="506984"/>
                </a:lnTo>
                <a:lnTo>
                  <a:pt x="0" y="10134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069644" y="3148711"/>
            <a:ext cx="7519670" cy="3529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871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Adequate carbohydrate </a:t>
            </a:r>
            <a:r>
              <a:rPr sz="2800" dirty="0">
                <a:latin typeface="Arial"/>
                <a:cs typeface="Arial"/>
              </a:rPr>
              <a:t>intake </a:t>
            </a:r>
            <a:r>
              <a:rPr sz="2800" spc="-5" dirty="0">
                <a:latin typeface="Arial"/>
                <a:cs typeface="Arial"/>
              </a:rPr>
              <a:t>prevents  </a:t>
            </a:r>
            <a:r>
              <a:rPr sz="2800" dirty="0">
                <a:latin typeface="Arial"/>
                <a:cs typeface="Arial"/>
              </a:rPr>
              <a:t>proteins from </a:t>
            </a:r>
            <a:r>
              <a:rPr sz="2800" spc="-5" dirty="0">
                <a:latin typeface="Arial"/>
                <a:cs typeface="Arial"/>
              </a:rPr>
              <a:t>being </a:t>
            </a:r>
            <a:r>
              <a:rPr sz="2800" dirty="0">
                <a:latin typeface="Arial"/>
                <a:cs typeface="Arial"/>
              </a:rPr>
              <a:t>used </a:t>
            </a:r>
            <a:r>
              <a:rPr sz="2800" spc="-5" dirty="0">
                <a:latin typeface="Arial"/>
                <a:cs typeface="Arial"/>
              </a:rPr>
              <a:t>as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energy.</a:t>
            </a:r>
            <a:endParaRPr sz="2800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  <a:spcBef>
                <a:spcPts val="123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Carbohydrate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depletion: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80"/>
              </a:spcBef>
            </a:pPr>
            <a:r>
              <a:rPr sz="2400" spc="-5" dirty="0">
                <a:latin typeface="Times New Roman"/>
                <a:cs typeface="Times New Roman"/>
              </a:rPr>
              <a:t>Recommendation- </a:t>
            </a:r>
            <a:r>
              <a:rPr sz="2400" dirty="0">
                <a:latin typeface="Times New Roman"/>
                <a:cs typeface="Times New Roman"/>
              </a:rPr>
              <a:t>Athletes in heavy training should have an  intake of </a:t>
            </a:r>
            <a:r>
              <a:rPr sz="2400" spc="-5" dirty="0">
                <a:latin typeface="Times New Roman"/>
                <a:cs typeface="Times New Roman"/>
              </a:rPr>
              <a:t>6-10g/kg </a:t>
            </a:r>
            <a:r>
              <a:rPr sz="2400" dirty="0">
                <a:latin typeface="Times New Roman"/>
                <a:cs typeface="Times New Roman"/>
              </a:rPr>
              <a:t>body </a:t>
            </a:r>
            <a:r>
              <a:rPr sz="2400" spc="-5" dirty="0">
                <a:latin typeface="Times New Roman"/>
                <a:cs typeface="Times New Roman"/>
              </a:rPr>
              <a:t>weight </a:t>
            </a:r>
            <a:r>
              <a:rPr sz="2400" dirty="0">
                <a:latin typeface="Times New Roman"/>
                <a:cs typeface="Times New Roman"/>
              </a:rPr>
              <a:t>to prevent daily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carbohydrate  and glycogen depletion </a:t>
            </a:r>
            <a:r>
              <a:rPr sz="2400" spc="-5" dirty="0">
                <a:latin typeface="Times New Roman"/>
                <a:cs typeface="Times New Roman"/>
              </a:rPr>
              <a:t>(ADA, </a:t>
            </a:r>
            <a:r>
              <a:rPr sz="2400" dirty="0">
                <a:latin typeface="Times New Roman"/>
                <a:cs typeface="Times New Roman"/>
              </a:rPr>
              <a:t>2000). The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required  depends on : Athletes </a:t>
            </a:r>
            <a:r>
              <a:rPr sz="2400" spc="-5" dirty="0">
                <a:latin typeface="Times New Roman"/>
                <a:cs typeface="Times New Roman"/>
              </a:rPr>
              <a:t>TDEE, </a:t>
            </a:r>
            <a:r>
              <a:rPr sz="2400" dirty="0">
                <a:latin typeface="Times New Roman"/>
                <a:cs typeface="Times New Roman"/>
              </a:rPr>
              <a:t>type of </a:t>
            </a:r>
            <a:r>
              <a:rPr sz="2400" spc="-5" dirty="0">
                <a:latin typeface="Times New Roman"/>
                <a:cs typeface="Times New Roman"/>
              </a:rPr>
              <a:t>sports, environmental  </a:t>
            </a:r>
            <a:r>
              <a:rPr sz="2400" dirty="0">
                <a:latin typeface="Times New Roman"/>
                <a:cs typeface="Times New Roman"/>
              </a:rPr>
              <a:t>condition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151940" y="482549"/>
            <a:ext cx="49053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</a:rPr>
              <a:t>Before exercise-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serves 2</a:t>
            </a:r>
            <a:r>
              <a:rPr sz="24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purpose: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1940" y="848614"/>
            <a:ext cx="7593330" cy="504063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Keeps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athlete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feeling hungry before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exercise</a:t>
            </a:r>
            <a:endParaRPr sz="24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Maintains optimal level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blood glucose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exercising  muscles (ACSM,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2009)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Should provide 200-350 </a:t>
            </a:r>
            <a:r>
              <a:rPr sz="2400" dirty="0">
                <a:latin typeface="Arial"/>
                <a:cs typeface="Arial"/>
              </a:rPr>
              <a:t>gm of </a:t>
            </a:r>
            <a:r>
              <a:rPr sz="2400" spc="-5" dirty="0">
                <a:latin typeface="Arial"/>
                <a:cs typeface="Arial"/>
              </a:rPr>
              <a:t>carbohydrate, 3-4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hrs</a:t>
            </a:r>
            <a:endParaRPr sz="24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before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event.</a:t>
            </a:r>
            <a:endParaRPr sz="2400">
              <a:latin typeface="Arial"/>
              <a:cs typeface="Arial"/>
            </a:endParaRPr>
          </a:p>
          <a:p>
            <a:pPr marL="570230" marR="1216025" lvl="1" indent="-236220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latin typeface="Arial"/>
                <a:cs typeface="Arial"/>
              </a:rPr>
              <a:t>Eg- toast with </a:t>
            </a:r>
            <a:r>
              <a:rPr sz="2000" spc="-25" dirty="0">
                <a:latin typeface="Arial"/>
                <a:cs typeface="Arial"/>
              </a:rPr>
              <a:t>jelly, </a:t>
            </a:r>
            <a:r>
              <a:rPr sz="2000" dirty="0">
                <a:latin typeface="Arial"/>
                <a:cs typeface="Arial"/>
              </a:rPr>
              <a:t>baked potato, spaghetti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+tomato  sauce, cereal with </a:t>
            </a:r>
            <a:r>
              <a:rPr sz="2000" spc="-5" dirty="0">
                <a:latin typeface="Arial"/>
                <a:cs typeface="Arial"/>
              </a:rPr>
              <a:t>milk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295910" marR="88265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  <a:tab pos="1481455" algn="l"/>
              </a:tabLst>
            </a:pPr>
            <a:r>
              <a:rPr sz="2400" b="1" spc="-5" dirty="0">
                <a:latin typeface="Arial"/>
                <a:cs typeface="Arial"/>
              </a:rPr>
              <a:t>During exercise- </a:t>
            </a:r>
            <a:r>
              <a:rPr sz="2400" spc="-5" dirty="0">
                <a:latin typeface="Arial"/>
                <a:cs typeface="Arial"/>
              </a:rPr>
              <a:t>For exercise lasting longer </a:t>
            </a:r>
            <a:r>
              <a:rPr sz="2400" dirty="0">
                <a:latin typeface="Arial"/>
                <a:cs typeface="Arial"/>
              </a:rPr>
              <a:t>than an  </a:t>
            </a:r>
            <a:r>
              <a:rPr sz="2400" spc="-30" dirty="0">
                <a:latin typeface="Arial"/>
                <a:cs typeface="Arial"/>
              </a:rPr>
              <a:t>hour, </a:t>
            </a:r>
            <a:r>
              <a:rPr sz="2400" spc="-5" dirty="0">
                <a:latin typeface="Arial"/>
                <a:cs typeface="Arial"/>
              </a:rPr>
              <a:t>carb intake ensures availability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sufficient  </a:t>
            </a:r>
            <a:r>
              <a:rPr sz="2400" spc="-5" dirty="0">
                <a:latin typeface="Arial"/>
                <a:cs typeface="Arial"/>
              </a:rPr>
              <a:t>amount	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energy during later stages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exercise and  improves performance, maintains blood glucose level  </a:t>
            </a:r>
            <a:r>
              <a:rPr sz="2400" dirty="0">
                <a:latin typeface="Arial"/>
                <a:cs typeface="Arial"/>
              </a:rPr>
              <a:t>too. </a:t>
            </a:r>
            <a:r>
              <a:rPr sz="2400" spc="-5" dirty="0">
                <a:latin typeface="Arial"/>
                <a:cs typeface="Arial"/>
              </a:rPr>
              <a:t>Form </a:t>
            </a:r>
            <a:r>
              <a:rPr sz="2400" dirty="0">
                <a:latin typeface="Arial"/>
                <a:cs typeface="Arial"/>
              </a:rPr>
              <a:t>of carb is </a:t>
            </a:r>
            <a:r>
              <a:rPr sz="2400" spc="-5" dirty="0">
                <a:latin typeface="Arial"/>
                <a:cs typeface="Arial"/>
              </a:rPr>
              <a:t>not </a:t>
            </a:r>
            <a:r>
              <a:rPr sz="2400" dirty="0">
                <a:latin typeface="Arial"/>
                <a:cs typeface="Arial"/>
              </a:rPr>
              <a:t>important, </a:t>
            </a:r>
            <a:r>
              <a:rPr sz="2400" spc="-5" dirty="0">
                <a:latin typeface="Arial"/>
                <a:cs typeface="Arial"/>
              </a:rPr>
              <a:t>some </a:t>
            </a:r>
            <a:r>
              <a:rPr sz="2400" dirty="0">
                <a:latin typeface="Arial"/>
                <a:cs typeface="Arial"/>
              </a:rPr>
              <a:t>may </a:t>
            </a:r>
            <a:r>
              <a:rPr sz="2400" spc="-5" dirty="0">
                <a:latin typeface="Arial"/>
                <a:cs typeface="Arial"/>
              </a:rPr>
              <a:t>have  sports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drink.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489" y="252475"/>
            <a:ext cx="7134859" cy="5801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716280" indent="-283845">
              <a:lnSpc>
                <a:spcPct val="100000"/>
              </a:lnSpc>
              <a:spcBef>
                <a:spcPts val="95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0" dirty="0">
                <a:latin typeface="Arial"/>
                <a:cs typeface="Arial"/>
              </a:rPr>
              <a:t>Carb </a:t>
            </a:r>
            <a:r>
              <a:rPr sz="2800" spc="-5" dirty="0">
                <a:latin typeface="Arial"/>
                <a:cs typeface="Arial"/>
              </a:rPr>
              <a:t>feeding doesn’t prevent </a:t>
            </a:r>
            <a:r>
              <a:rPr sz="2800" dirty="0">
                <a:latin typeface="Arial"/>
                <a:cs typeface="Arial"/>
              </a:rPr>
              <a:t>fatigue, </a:t>
            </a:r>
            <a:r>
              <a:rPr sz="2800" spc="-10" dirty="0">
                <a:latin typeface="Arial"/>
                <a:cs typeface="Arial"/>
              </a:rPr>
              <a:t>it  </a:t>
            </a:r>
            <a:r>
              <a:rPr sz="2800" dirty="0">
                <a:latin typeface="Arial"/>
                <a:cs typeface="Arial"/>
              </a:rPr>
              <a:t>delays</a:t>
            </a:r>
            <a:r>
              <a:rPr sz="2800" spc="-5" dirty="0">
                <a:latin typeface="Arial"/>
                <a:cs typeface="Arial"/>
              </a:rPr>
              <a:t> it.</a:t>
            </a:r>
            <a:endParaRPr sz="2800">
              <a:latin typeface="Arial"/>
              <a:cs typeface="Arial"/>
            </a:endParaRPr>
          </a:p>
          <a:p>
            <a:pPr marL="295910" marR="501650" indent="-3175">
              <a:lnSpc>
                <a:spcPct val="100000"/>
              </a:lnSpc>
              <a:spcBef>
                <a:spcPts val="600"/>
              </a:spcBef>
            </a:pPr>
            <a:r>
              <a:rPr sz="2800" b="1" spc="-5" dirty="0">
                <a:latin typeface="Arial"/>
                <a:cs typeface="Arial"/>
              </a:rPr>
              <a:t>After </a:t>
            </a:r>
            <a:r>
              <a:rPr sz="2800" b="1" dirty="0">
                <a:latin typeface="Arial"/>
                <a:cs typeface="Arial"/>
              </a:rPr>
              <a:t>Exercise- </a:t>
            </a:r>
            <a:r>
              <a:rPr sz="2800" spc="-5" dirty="0">
                <a:latin typeface="Arial"/>
                <a:cs typeface="Arial"/>
              </a:rPr>
              <a:t>immediate carb  consumption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important. Delaying carb  </a:t>
            </a:r>
            <a:r>
              <a:rPr sz="2800" dirty="0">
                <a:latin typeface="Arial"/>
                <a:cs typeface="Arial"/>
              </a:rPr>
              <a:t>intake </a:t>
            </a:r>
            <a:r>
              <a:rPr sz="2800" spc="-5" dirty="0">
                <a:latin typeface="Arial"/>
                <a:cs typeface="Arial"/>
              </a:rPr>
              <a:t>for too </a:t>
            </a:r>
            <a:r>
              <a:rPr sz="2800" dirty="0">
                <a:latin typeface="Arial"/>
                <a:cs typeface="Arial"/>
              </a:rPr>
              <a:t>long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reduce </a:t>
            </a:r>
            <a:r>
              <a:rPr sz="2800" spc="-5" dirty="0">
                <a:latin typeface="Arial"/>
                <a:cs typeface="Arial"/>
              </a:rPr>
              <a:t>muscle  glycogen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synthesis.</a:t>
            </a:r>
            <a:endParaRPr sz="2800">
              <a:latin typeface="Arial"/>
              <a:cs typeface="Arial"/>
            </a:endParaRPr>
          </a:p>
          <a:p>
            <a:pPr marL="295910" marR="296545" indent="-283845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  <a:tab pos="3242945" algn="l"/>
              </a:tabLst>
            </a:pPr>
            <a:r>
              <a:rPr sz="2800" dirty="0">
                <a:latin typeface="Arial"/>
                <a:cs typeface="Arial"/>
              </a:rPr>
              <a:t>Recommendation- </a:t>
            </a:r>
            <a:r>
              <a:rPr sz="2800" spc="-5" dirty="0">
                <a:latin typeface="Arial"/>
                <a:cs typeface="Arial"/>
              </a:rPr>
              <a:t>consume </a:t>
            </a:r>
            <a:r>
              <a:rPr sz="2800" dirty="0">
                <a:latin typeface="Arial"/>
                <a:cs typeface="Arial"/>
              </a:rPr>
              <a:t>100g of </a:t>
            </a:r>
            <a:r>
              <a:rPr sz="2800" spc="-5" dirty="0">
                <a:latin typeface="Arial"/>
                <a:cs typeface="Arial"/>
              </a:rPr>
              <a:t>carb  within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30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minutes	maximize glycogen  </a:t>
            </a:r>
            <a:r>
              <a:rPr sz="2800" dirty="0">
                <a:latin typeface="Arial"/>
                <a:cs typeface="Arial"/>
              </a:rPr>
              <a:t>synthesis.</a:t>
            </a:r>
            <a:endParaRPr sz="28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Consuming </a:t>
            </a:r>
            <a:r>
              <a:rPr sz="2800" dirty="0">
                <a:latin typeface="Arial"/>
                <a:cs typeface="Arial"/>
              </a:rPr>
              <a:t>food </a:t>
            </a:r>
            <a:r>
              <a:rPr sz="2800" spc="-5" dirty="0">
                <a:latin typeface="Arial"/>
                <a:cs typeface="Arial"/>
              </a:rPr>
              <a:t>immediately after </a:t>
            </a:r>
            <a:r>
              <a:rPr sz="2800" dirty="0">
                <a:latin typeface="Arial"/>
                <a:cs typeface="Arial"/>
              </a:rPr>
              <a:t>exercise  </a:t>
            </a:r>
            <a:r>
              <a:rPr sz="2800" spc="-5" dirty="0">
                <a:latin typeface="Arial"/>
                <a:cs typeface="Arial"/>
              </a:rPr>
              <a:t>seems difficult. </a:t>
            </a:r>
            <a:r>
              <a:rPr sz="2800" dirty="0">
                <a:latin typeface="Arial"/>
                <a:cs typeface="Arial"/>
              </a:rPr>
              <a:t>Therefore, </a:t>
            </a:r>
            <a:r>
              <a:rPr sz="2800" spc="-5" dirty="0">
                <a:latin typeface="Arial"/>
                <a:cs typeface="Arial"/>
              </a:rPr>
              <a:t>sports </a:t>
            </a:r>
            <a:r>
              <a:rPr sz="2800" dirty="0">
                <a:latin typeface="Arial"/>
                <a:cs typeface="Arial"/>
              </a:rPr>
              <a:t>drink rich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carb provides energy and helps in  rehydration.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483" y="35051"/>
            <a:ext cx="3201924" cy="8153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6424" y="710183"/>
            <a:ext cx="2638044" cy="1554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145844" y="171703"/>
            <a:ext cx="25590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17BAFC"/>
                </a:solidFill>
                <a:hlinkClick r:id="rId9"/>
              </a:rPr>
              <a:t>PRO</a:t>
            </a:r>
            <a:r>
              <a:rPr spc="5" dirty="0">
                <a:solidFill>
                  <a:srgbClr val="17BAFC"/>
                </a:solidFill>
                <a:hlinkClick r:id="rId9"/>
              </a:rPr>
              <a:t>T</a:t>
            </a:r>
            <a:r>
              <a:rPr spc="-5" dirty="0">
                <a:solidFill>
                  <a:srgbClr val="17BAFC"/>
                </a:solidFill>
                <a:hlinkClick r:id="rId9"/>
              </a:rPr>
              <a:t>EINS</a:t>
            </a:r>
          </a:p>
        </p:txBody>
      </p:sp>
      <p:sp>
        <p:nvSpPr>
          <p:cNvPr id="17" name="object 17"/>
          <p:cNvSpPr/>
          <p:nvPr/>
        </p:nvSpPr>
        <p:spPr>
          <a:xfrm>
            <a:off x="1158239" y="757427"/>
            <a:ext cx="2534920" cy="0"/>
          </a:xfrm>
          <a:custGeom>
            <a:avLst/>
            <a:gdLst/>
            <a:ahLst/>
            <a:cxnLst/>
            <a:rect l="l" t="t" r="r" b="b"/>
            <a:pathLst>
              <a:path w="2534920">
                <a:moveTo>
                  <a:pt x="0" y="0"/>
                </a:moveTo>
                <a:lnTo>
                  <a:pt x="2534412" y="0"/>
                </a:lnTo>
              </a:path>
            </a:pathLst>
          </a:custGeom>
          <a:ln w="51815">
            <a:solidFill>
              <a:srgbClr val="17BA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04289" y="711453"/>
            <a:ext cx="6868159" cy="45065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Protein requirements remain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contradictory.</a:t>
            </a:r>
            <a:endParaRPr sz="2400">
              <a:latin typeface="Arial"/>
              <a:cs typeface="Arial"/>
            </a:endParaRPr>
          </a:p>
          <a:p>
            <a:pPr marL="295910" marR="3098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Popular belief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additional protein increases  strength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295910" marR="295910" indent="220979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enhances </a:t>
            </a:r>
            <a:r>
              <a:rPr sz="2400" spc="-5" dirty="0">
                <a:latin typeface="Arial"/>
                <a:cs typeface="Arial"/>
              </a:rPr>
              <a:t>performance, but </a:t>
            </a:r>
            <a:r>
              <a:rPr sz="2400" dirty="0">
                <a:latin typeface="Arial"/>
                <a:cs typeface="Arial"/>
              </a:rPr>
              <a:t>research </a:t>
            </a:r>
            <a:r>
              <a:rPr sz="2400" spc="-5" dirty="0">
                <a:latin typeface="Arial"/>
                <a:cs typeface="Arial"/>
              </a:rPr>
              <a:t>doesn’t  support </a:t>
            </a:r>
            <a:r>
              <a:rPr sz="2400" dirty="0">
                <a:latin typeface="Arial"/>
                <a:cs typeface="Arial"/>
              </a:rPr>
              <a:t>this.</a:t>
            </a:r>
            <a:endParaRPr sz="2400">
              <a:latin typeface="Arial"/>
              <a:cs typeface="Arial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Calories play an important role in </a:t>
            </a:r>
            <a:r>
              <a:rPr sz="2400" dirty="0">
                <a:latin typeface="Arial"/>
                <a:cs typeface="Arial"/>
              </a:rPr>
              <a:t>protein </a:t>
            </a:r>
            <a:r>
              <a:rPr sz="2400" spc="-5" dirty="0">
                <a:latin typeface="Arial"/>
                <a:cs typeface="Arial"/>
              </a:rPr>
              <a:t>sparing  action and </a:t>
            </a:r>
            <a:r>
              <a:rPr sz="2400" dirty="0">
                <a:latin typeface="Arial"/>
                <a:cs typeface="Arial"/>
              </a:rPr>
              <a:t>protein </a:t>
            </a:r>
            <a:r>
              <a:rPr sz="2400" spc="-5" dirty="0">
                <a:latin typeface="Arial"/>
                <a:cs typeface="Arial"/>
              </a:rPr>
              <a:t>will be used </a:t>
            </a: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calories are  </a:t>
            </a:r>
            <a:r>
              <a:rPr sz="2400" spc="-10" dirty="0">
                <a:latin typeface="Arial"/>
                <a:cs typeface="Arial"/>
              </a:rPr>
              <a:t>insufficient.</a:t>
            </a:r>
            <a:endParaRPr sz="24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Recommendations:</a:t>
            </a:r>
            <a:endParaRPr sz="2400">
              <a:latin typeface="Arial"/>
              <a:cs typeface="Arial"/>
            </a:endParaRPr>
          </a:p>
          <a:p>
            <a:pPr marL="295910" marR="46228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average adult needs needs 0.8g/kg bw/d  </a:t>
            </a:r>
            <a:r>
              <a:rPr sz="2400" dirty="0">
                <a:latin typeface="Arial"/>
                <a:cs typeface="Arial"/>
              </a:rPr>
              <a:t>(Institute of </a:t>
            </a:r>
            <a:r>
              <a:rPr sz="2400" spc="-5" dirty="0">
                <a:latin typeface="Arial"/>
                <a:cs typeface="Arial"/>
              </a:rPr>
              <a:t>Medicine,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2002)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6" y="817759"/>
                </a:lnTo>
                <a:lnTo>
                  <a:pt x="96034" y="813638"/>
                </a:lnTo>
                <a:lnTo>
                  <a:pt x="142624" y="806864"/>
                </a:lnTo>
                <a:lnTo>
                  <a:pt x="188327" y="797514"/>
                </a:lnTo>
                <a:lnTo>
                  <a:pt x="233068" y="785664"/>
                </a:lnTo>
                <a:lnTo>
                  <a:pt x="276769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6" y="714805"/>
                </a:lnTo>
                <a:lnTo>
                  <a:pt x="439640" y="691610"/>
                </a:lnTo>
                <a:lnTo>
                  <a:pt x="476990" y="666377"/>
                </a:lnTo>
                <a:lnTo>
                  <a:pt x="512840" y="639182"/>
                </a:lnTo>
                <a:lnTo>
                  <a:pt x="547112" y="610102"/>
                </a:lnTo>
                <a:lnTo>
                  <a:pt x="579730" y="579215"/>
                </a:lnTo>
                <a:lnTo>
                  <a:pt x="610617" y="546596"/>
                </a:lnTo>
                <a:lnTo>
                  <a:pt x="639696" y="512323"/>
                </a:lnTo>
                <a:lnTo>
                  <a:pt x="666890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2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1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5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5E4E8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69" y="3175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5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1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2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90" y="476473"/>
                </a:lnTo>
                <a:lnTo>
                  <a:pt x="639696" y="512323"/>
                </a:lnTo>
                <a:lnTo>
                  <a:pt x="610617" y="546596"/>
                </a:lnTo>
                <a:lnTo>
                  <a:pt x="579730" y="579215"/>
                </a:lnTo>
                <a:lnTo>
                  <a:pt x="547112" y="610102"/>
                </a:lnTo>
                <a:lnTo>
                  <a:pt x="512840" y="639182"/>
                </a:lnTo>
                <a:lnTo>
                  <a:pt x="476990" y="666377"/>
                </a:lnTo>
                <a:lnTo>
                  <a:pt x="439640" y="691610"/>
                </a:lnTo>
                <a:lnTo>
                  <a:pt x="400866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9" y="771391"/>
                </a:lnTo>
                <a:lnTo>
                  <a:pt x="233068" y="785664"/>
                </a:lnTo>
                <a:lnTo>
                  <a:pt x="188327" y="797514"/>
                </a:lnTo>
                <a:lnTo>
                  <a:pt x="142624" y="806864"/>
                </a:lnTo>
                <a:lnTo>
                  <a:pt x="96034" y="813638"/>
                </a:lnTo>
                <a:lnTo>
                  <a:pt x="48636" y="817759"/>
                </a:lnTo>
                <a:lnTo>
                  <a:pt x="505" y="819150"/>
                </a:lnTo>
                <a:lnTo>
                  <a:pt x="337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12700">
            <a:solidFill>
              <a:srgbClr val="C500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492" y="4572"/>
            <a:ext cx="1786127" cy="178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8275" y="20700"/>
            <a:ext cx="1703705" cy="1703705"/>
          </a:xfrm>
          <a:custGeom>
            <a:avLst/>
            <a:gdLst/>
            <a:ahLst/>
            <a:cxnLst/>
            <a:rect l="l" t="t" r="r" b="b"/>
            <a:pathLst>
              <a:path w="1703705" h="1703705">
                <a:moveTo>
                  <a:pt x="0" y="851662"/>
                </a:moveTo>
                <a:lnTo>
                  <a:pt x="1348" y="803329"/>
                </a:lnTo>
                <a:lnTo>
                  <a:pt x="5345" y="755704"/>
                </a:lnTo>
                <a:lnTo>
                  <a:pt x="11918" y="708858"/>
                </a:lnTo>
                <a:lnTo>
                  <a:pt x="20996" y="662865"/>
                </a:lnTo>
                <a:lnTo>
                  <a:pt x="32507" y="617795"/>
                </a:lnTo>
                <a:lnTo>
                  <a:pt x="46379" y="573720"/>
                </a:lnTo>
                <a:lnTo>
                  <a:pt x="62541" y="530713"/>
                </a:lnTo>
                <a:lnTo>
                  <a:pt x="80919" y="488844"/>
                </a:lnTo>
                <a:lnTo>
                  <a:pt x="101442" y="448187"/>
                </a:lnTo>
                <a:lnTo>
                  <a:pt x="124039" y="408812"/>
                </a:lnTo>
                <a:lnTo>
                  <a:pt x="148638" y="370792"/>
                </a:lnTo>
                <a:lnTo>
                  <a:pt x="175166" y="334199"/>
                </a:lnTo>
                <a:lnTo>
                  <a:pt x="203552" y="299104"/>
                </a:lnTo>
                <a:lnTo>
                  <a:pt x="233723" y="265579"/>
                </a:lnTo>
                <a:lnTo>
                  <a:pt x="265609" y="233696"/>
                </a:lnTo>
                <a:lnTo>
                  <a:pt x="299136" y="203527"/>
                </a:lnTo>
                <a:lnTo>
                  <a:pt x="334233" y="175144"/>
                </a:lnTo>
                <a:lnTo>
                  <a:pt x="370829" y="148619"/>
                </a:lnTo>
                <a:lnTo>
                  <a:pt x="408851" y="124023"/>
                </a:lnTo>
                <a:lnTo>
                  <a:pt x="448227" y="101429"/>
                </a:lnTo>
                <a:lnTo>
                  <a:pt x="488886" y="80908"/>
                </a:lnTo>
                <a:lnTo>
                  <a:pt x="530756" y="62532"/>
                </a:lnTo>
                <a:lnTo>
                  <a:pt x="573764" y="46373"/>
                </a:lnTo>
                <a:lnTo>
                  <a:pt x="617839" y="32502"/>
                </a:lnTo>
                <a:lnTo>
                  <a:pt x="662909" y="20993"/>
                </a:lnTo>
                <a:lnTo>
                  <a:pt x="708902" y="11916"/>
                </a:lnTo>
                <a:lnTo>
                  <a:pt x="755746" y="5344"/>
                </a:lnTo>
                <a:lnTo>
                  <a:pt x="803369" y="1348"/>
                </a:lnTo>
                <a:lnTo>
                  <a:pt x="851700" y="0"/>
                </a:lnTo>
                <a:lnTo>
                  <a:pt x="900029" y="1348"/>
                </a:lnTo>
                <a:lnTo>
                  <a:pt x="947652" y="5344"/>
                </a:lnTo>
                <a:lnTo>
                  <a:pt x="994496" y="11916"/>
                </a:lnTo>
                <a:lnTo>
                  <a:pt x="1040489" y="20993"/>
                </a:lnTo>
                <a:lnTo>
                  <a:pt x="1085560" y="32502"/>
                </a:lnTo>
                <a:lnTo>
                  <a:pt x="1129636" y="46373"/>
                </a:lnTo>
                <a:lnTo>
                  <a:pt x="1172646" y="62532"/>
                </a:lnTo>
                <a:lnTo>
                  <a:pt x="1214517" y="80908"/>
                </a:lnTo>
                <a:lnTo>
                  <a:pt x="1255178" y="101429"/>
                </a:lnTo>
                <a:lnTo>
                  <a:pt x="1294557" y="124023"/>
                </a:lnTo>
                <a:lnTo>
                  <a:pt x="1332581" y="148619"/>
                </a:lnTo>
                <a:lnTo>
                  <a:pt x="1369179" y="175144"/>
                </a:lnTo>
                <a:lnTo>
                  <a:pt x="1404280" y="203527"/>
                </a:lnTo>
                <a:lnTo>
                  <a:pt x="1437810" y="233696"/>
                </a:lnTo>
                <a:lnTo>
                  <a:pt x="1469698" y="265579"/>
                </a:lnTo>
                <a:lnTo>
                  <a:pt x="1499873" y="299104"/>
                </a:lnTo>
                <a:lnTo>
                  <a:pt x="1528261" y="334199"/>
                </a:lnTo>
                <a:lnTo>
                  <a:pt x="1554792" y="370792"/>
                </a:lnTo>
                <a:lnTo>
                  <a:pt x="1579394" y="408812"/>
                </a:lnTo>
                <a:lnTo>
                  <a:pt x="1601993" y="448187"/>
                </a:lnTo>
                <a:lnTo>
                  <a:pt x="1622520" y="488844"/>
                </a:lnTo>
                <a:lnTo>
                  <a:pt x="1640900" y="530713"/>
                </a:lnTo>
                <a:lnTo>
                  <a:pt x="1657064" y="573720"/>
                </a:lnTo>
                <a:lnTo>
                  <a:pt x="1670938" y="617795"/>
                </a:lnTo>
                <a:lnTo>
                  <a:pt x="1682450" y="662865"/>
                </a:lnTo>
                <a:lnTo>
                  <a:pt x="1691530" y="708858"/>
                </a:lnTo>
                <a:lnTo>
                  <a:pt x="1698105" y="755704"/>
                </a:lnTo>
                <a:lnTo>
                  <a:pt x="1702102" y="803329"/>
                </a:lnTo>
                <a:lnTo>
                  <a:pt x="1703451" y="851662"/>
                </a:lnTo>
                <a:lnTo>
                  <a:pt x="1702102" y="899994"/>
                </a:lnTo>
                <a:lnTo>
                  <a:pt x="1698105" y="947619"/>
                </a:lnTo>
                <a:lnTo>
                  <a:pt x="1691530" y="994465"/>
                </a:lnTo>
                <a:lnTo>
                  <a:pt x="1682450" y="1040458"/>
                </a:lnTo>
                <a:lnTo>
                  <a:pt x="1670938" y="1085528"/>
                </a:lnTo>
                <a:lnTo>
                  <a:pt x="1657064" y="1129603"/>
                </a:lnTo>
                <a:lnTo>
                  <a:pt x="1640900" y="1172610"/>
                </a:lnTo>
                <a:lnTo>
                  <a:pt x="1622520" y="1214479"/>
                </a:lnTo>
                <a:lnTo>
                  <a:pt x="1601993" y="1255136"/>
                </a:lnTo>
                <a:lnTo>
                  <a:pt x="1579394" y="1294511"/>
                </a:lnTo>
                <a:lnTo>
                  <a:pt x="1554792" y="1332531"/>
                </a:lnTo>
                <a:lnTo>
                  <a:pt x="1528261" y="1369124"/>
                </a:lnTo>
                <a:lnTo>
                  <a:pt x="1499873" y="1404219"/>
                </a:lnTo>
                <a:lnTo>
                  <a:pt x="1469698" y="1437744"/>
                </a:lnTo>
                <a:lnTo>
                  <a:pt x="1437810" y="1469627"/>
                </a:lnTo>
                <a:lnTo>
                  <a:pt x="1404280" y="1499796"/>
                </a:lnTo>
                <a:lnTo>
                  <a:pt x="1369179" y="1528179"/>
                </a:lnTo>
                <a:lnTo>
                  <a:pt x="1332581" y="1554704"/>
                </a:lnTo>
                <a:lnTo>
                  <a:pt x="1294557" y="1579300"/>
                </a:lnTo>
                <a:lnTo>
                  <a:pt x="1255178" y="1601894"/>
                </a:lnTo>
                <a:lnTo>
                  <a:pt x="1214517" y="1622415"/>
                </a:lnTo>
                <a:lnTo>
                  <a:pt x="1172646" y="1640791"/>
                </a:lnTo>
                <a:lnTo>
                  <a:pt x="1129636" y="1656950"/>
                </a:lnTo>
                <a:lnTo>
                  <a:pt x="1085560" y="1670821"/>
                </a:lnTo>
                <a:lnTo>
                  <a:pt x="1040489" y="1682330"/>
                </a:lnTo>
                <a:lnTo>
                  <a:pt x="994496" y="1691407"/>
                </a:lnTo>
                <a:lnTo>
                  <a:pt x="947652" y="1697979"/>
                </a:lnTo>
                <a:lnTo>
                  <a:pt x="900029" y="1701975"/>
                </a:lnTo>
                <a:lnTo>
                  <a:pt x="851700" y="1703324"/>
                </a:lnTo>
                <a:lnTo>
                  <a:pt x="803369" y="1701975"/>
                </a:lnTo>
                <a:lnTo>
                  <a:pt x="755746" y="1697979"/>
                </a:lnTo>
                <a:lnTo>
                  <a:pt x="708902" y="1691407"/>
                </a:lnTo>
                <a:lnTo>
                  <a:pt x="662909" y="1682330"/>
                </a:lnTo>
                <a:lnTo>
                  <a:pt x="617839" y="1670821"/>
                </a:lnTo>
                <a:lnTo>
                  <a:pt x="573764" y="1656950"/>
                </a:lnTo>
                <a:lnTo>
                  <a:pt x="530756" y="1640791"/>
                </a:lnTo>
                <a:lnTo>
                  <a:pt x="488886" y="1622415"/>
                </a:lnTo>
                <a:lnTo>
                  <a:pt x="448227" y="1601894"/>
                </a:lnTo>
                <a:lnTo>
                  <a:pt x="408851" y="1579300"/>
                </a:lnTo>
                <a:lnTo>
                  <a:pt x="370829" y="1554704"/>
                </a:lnTo>
                <a:lnTo>
                  <a:pt x="334233" y="1528179"/>
                </a:lnTo>
                <a:lnTo>
                  <a:pt x="299136" y="1499796"/>
                </a:lnTo>
                <a:lnTo>
                  <a:pt x="265609" y="1469627"/>
                </a:lnTo>
                <a:lnTo>
                  <a:pt x="233723" y="1437744"/>
                </a:lnTo>
                <a:lnTo>
                  <a:pt x="203552" y="1404219"/>
                </a:lnTo>
                <a:lnTo>
                  <a:pt x="175166" y="1369124"/>
                </a:lnTo>
                <a:lnTo>
                  <a:pt x="148638" y="1332531"/>
                </a:lnTo>
                <a:lnTo>
                  <a:pt x="124039" y="1294511"/>
                </a:lnTo>
                <a:lnTo>
                  <a:pt x="101442" y="1255136"/>
                </a:lnTo>
                <a:lnTo>
                  <a:pt x="80919" y="1214479"/>
                </a:lnTo>
                <a:lnTo>
                  <a:pt x="62541" y="1172610"/>
                </a:lnTo>
                <a:lnTo>
                  <a:pt x="46379" y="1129603"/>
                </a:lnTo>
                <a:lnTo>
                  <a:pt x="32507" y="1085528"/>
                </a:lnTo>
                <a:lnTo>
                  <a:pt x="20996" y="1040458"/>
                </a:lnTo>
                <a:lnTo>
                  <a:pt x="11918" y="994465"/>
                </a:lnTo>
                <a:lnTo>
                  <a:pt x="5345" y="947619"/>
                </a:lnTo>
                <a:lnTo>
                  <a:pt x="1348" y="899994"/>
                </a:lnTo>
                <a:lnTo>
                  <a:pt x="0" y="851662"/>
                </a:lnTo>
                <a:close/>
              </a:path>
            </a:pathLst>
          </a:custGeom>
          <a:ln w="27305">
            <a:solidFill>
              <a:srgbClr val="F1AB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3939"/>
            <a:ext cx="1159764" cy="1153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8" y="1050633"/>
            <a:ext cx="1116813" cy="1111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8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7" y="204634"/>
                </a:moveTo>
                <a:lnTo>
                  <a:pt x="149786" y="168741"/>
                </a:lnTo>
                <a:lnTo>
                  <a:pt x="183516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6" y="40547"/>
                </a:lnTo>
                <a:lnTo>
                  <a:pt x="380539" y="25331"/>
                </a:lnTo>
                <a:lnTo>
                  <a:pt x="423971" y="13644"/>
                </a:lnTo>
                <a:lnTo>
                  <a:pt x="468197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8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8" y="50083"/>
                </a:lnTo>
                <a:lnTo>
                  <a:pt x="822331" y="71238"/>
                </a:lnTo>
                <a:lnTo>
                  <a:pt x="863109" y="96162"/>
                </a:lnTo>
                <a:lnTo>
                  <a:pt x="902328" y="124878"/>
                </a:lnTo>
                <a:lnTo>
                  <a:pt x="939023" y="156757"/>
                </a:lnTo>
                <a:lnTo>
                  <a:pt x="972366" y="190998"/>
                </a:lnTo>
                <a:lnTo>
                  <a:pt x="1002326" y="227366"/>
                </a:lnTo>
                <a:lnTo>
                  <a:pt x="1028875" y="265625"/>
                </a:lnTo>
                <a:lnTo>
                  <a:pt x="1051985" y="305541"/>
                </a:lnTo>
                <a:lnTo>
                  <a:pt x="1071627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5" y="611617"/>
                </a:lnTo>
                <a:lnTo>
                  <a:pt x="1109608" y="656333"/>
                </a:lnTo>
                <a:lnTo>
                  <a:pt x="1100474" y="700593"/>
                </a:lnTo>
                <a:lnTo>
                  <a:pt x="1087614" y="744160"/>
                </a:lnTo>
                <a:lnTo>
                  <a:pt x="1070999" y="786801"/>
                </a:lnTo>
                <a:lnTo>
                  <a:pt x="1050601" y="828281"/>
                </a:lnTo>
                <a:lnTo>
                  <a:pt x="1026391" y="868365"/>
                </a:lnTo>
                <a:lnTo>
                  <a:pt x="998340" y="906817"/>
                </a:lnTo>
                <a:lnTo>
                  <a:pt x="967050" y="942711"/>
                </a:lnTo>
                <a:lnTo>
                  <a:pt x="933321" y="975221"/>
                </a:lnTo>
                <a:lnTo>
                  <a:pt x="897386" y="1004323"/>
                </a:lnTo>
                <a:lnTo>
                  <a:pt x="859481" y="1029991"/>
                </a:lnTo>
                <a:lnTo>
                  <a:pt x="819842" y="1052203"/>
                </a:lnTo>
                <a:lnTo>
                  <a:pt x="778703" y="1070934"/>
                </a:lnTo>
                <a:lnTo>
                  <a:pt x="736301" y="1086160"/>
                </a:lnTo>
                <a:lnTo>
                  <a:pt x="692869" y="1097856"/>
                </a:lnTo>
                <a:lnTo>
                  <a:pt x="648644" y="1105999"/>
                </a:lnTo>
                <a:lnTo>
                  <a:pt x="603861" y="1110565"/>
                </a:lnTo>
                <a:lnTo>
                  <a:pt x="558755" y="1111530"/>
                </a:lnTo>
                <a:lnTo>
                  <a:pt x="513561" y="1108869"/>
                </a:lnTo>
                <a:lnTo>
                  <a:pt x="468514" y="1102558"/>
                </a:lnTo>
                <a:lnTo>
                  <a:pt x="423851" y="1092574"/>
                </a:lnTo>
                <a:lnTo>
                  <a:pt x="379805" y="1078891"/>
                </a:lnTo>
                <a:lnTo>
                  <a:pt x="336613" y="1061487"/>
                </a:lnTo>
                <a:lnTo>
                  <a:pt x="294509" y="1040336"/>
                </a:lnTo>
                <a:lnTo>
                  <a:pt x="253729" y="1015415"/>
                </a:lnTo>
                <a:lnTo>
                  <a:pt x="214509" y="986700"/>
                </a:lnTo>
                <a:lnTo>
                  <a:pt x="177813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3" y="806035"/>
                </a:lnTo>
                <a:lnTo>
                  <a:pt x="45198" y="764695"/>
                </a:lnTo>
                <a:lnTo>
                  <a:pt x="29050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1" y="367355"/>
                </a:lnTo>
                <a:lnTo>
                  <a:pt x="45819" y="324701"/>
                </a:lnTo>
                <a:lnTo>
                  <a:pt x="66221" y="283206"/>
                </a:lnTo>
                <a:lnTo>
                  <a:pt x="90438" y="243105"/>
                </a:lnTo>
                <a:lnTo>
                  <a:pt x="118497" y="204634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61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5" y="155150"/>
                </a:moveTo>
                <a:lnTo>
                  <a:pt x="63214" y="192564"/>
                </a:lnTo>
                <a:lnTo>
                  <a:pt x="41313" y="231919"/>
                </a:lnTo>
                <a:lnTo>
                  <a:pt x="24088" y="272849"/>
                </a:lnTo>
                <a:lnTo>
                  <a:pt x="11491" y="314989"/>
                </a:lnTo>
                <a:lnTo>
                  <a:pt x="3477" y="357973"/>
                </a:lnTo>
                <a:lnTo>
                  <a:pt x="0" y="401436"/>
                </a:lnTo>
                <a:lnTo>
                  <a:pt x="1013" y="445012"/>
                </a:lnTo>
                <a:lnTo>
                  <a:pt x="6470" y="488336"/>
                </a:lnTo>
                <a:lnTo>
                  <a:pt x="16327" y="531041"/>
                </a:lnTo>
                <a:lnTo>
                  <a:pt x="30536" y="572763"/>
                </a:lnTo>
                <a:lnTo>
                  <a:pt x="49052" y="613136"/>
                </a:lnTo>
                <a:lnTo>
                  <a:pt x="71828" y="651795"/>
                </a:lnTo>
                <a:lnTo>
                  <a:pt x="98819" y="688373"/>
                </a:lnTo>
                <a:lnTo>
                  <a:pt x="129978" y="722506"/>
                </a:lnTo>
                <a:lnTo>
                  <a:pt x="165260" y="753828"/>
                </a:lnTo>
                <a:lnTo>
                  <a:pt x="203623" y="781288"/>
                </a:lnTo>
                <a:lnTo>
                  <a:pt x="243811" y="804104"/>
                </a:lnTo>
                <a:lnTo>
                  <a:pt x="285458" y="822312"/>
                </a:lnTo>
                <a:lnTo>
                  <a:pt x="328199" y="835949"/>
                </a:lnTo>
                <a:lnTo>
                  <a:pt x="371666" y="845051"/>
                </a:lnTo>
                <a:lnTo>
                  <a:pt x="415493" y="849655"/>
                </a:lnTo>
                <a:lnTo>
                  <a:pt x="459315" y="849796"/>
                </a:lnTo>
                <a:lnTo>
                  <a:pt x="502764" y="845511"/>
                </a:lnTo>
                <a:lnTo>
                  <a:pt x="545475" y="836837"/>
                </a:lnTo>
                <a:lnTo>
                  <a:pt x="587081" y="823809"/>
                </a:lnTo>
                <a:lnTo>
                  <a:pt x="627215" y="806465"/>
                </a:lnTo>
                <a:lnTo>
                  <a:pt x="665512" y="784840"/>
                </a:lnTo>
                <a:lnTo>
                  <a:pt x="701606" y="758971"/>
                </a:lnTo>
                <a:lnTo>
                  <a:pt x="735129" y="728894"/>
                </a:lnTo>
                <a:lnTo>
                  <a:pt x="765716" y="694646"/>
                </a:lnTo>
                <a:lnTo>
                  <a:pt x="792339" y="657209"/>
                </a:lnTo>
                <a:lnTo>
                  <a:pt x="814242" y="617838"/>
                </a:lnTo>
                <a:lnTo>
                  <a:pt x="831469" y="576897"/>
                </a:lnTo>
                <a:lnTo>
                  <a:pt x="844067" y="534752"/>
                </a:lnTo>
                <a:lnTo>
                  <a:pt x="852083" y="491766"/>
                </a:lnTo>
                <a:lnTo>
                  <a:pt x="855561" y="448304"/>
                </a:lnTo>
                <a:lnTo>
                  <a:pt x="854549" y="404733"/>
                </a:lnTo>
                <a:lnTo>
                  <a:pt x="849091" y="361416"/>
                </a:lnTo>
                <a:lnTo>
                  <a:pt x="839236" y="318718"/>
                </a:lnTo>
                <a:lnTo>
                  <a:pt x="825027" y="277004"/>
                </a:lnTo>
                <a:lnTo>
                  <a:pt x="806511" y="236639"/>
                </a:lnTo>
                <a:lnTo>
                  <a:pt x="783735" y="197988"/>
                </a:lnTo>
                <a:lnTo>
                  <a:pt x="756745" y="161416"/>
                </a:lnTo>
                <a:lnTo>
                  <a:pt x="725585" y="127288"/>
                </a:lnTo>
                <a:lnTo>
                  <a:pt x="690303" y="95968"/>
                </a:lnTo>
                <a:lnTo>
                  <a:pt x="651938" y="68508"/>
                </a:lnTo>
                <a:lnTo>
                  <a:pt x="611748" y="45692"/>
                </a:lnTo>
                <a:lnTo>
                  <a:pt x="570099" y="27483"/>
                </a:lnTo>
                <a:lnTo>
                  <a:pt x="527357" y="13846"/>
                </a:lnTo>
                <a:lnTo>
                  <a:pt x="483888" y="4744"/>
                </a:lnTo>
                <a:lnTo>
                  <a:pt x="440060" y="141"/>
                </a:lnTo>
                <a:lnTo>
                  <a:pt x="396238" y="0"/>
                </a:lnTo>
                <a:lnTo>
                  <a:pt x="352788" y="4284"/>
                </a:lnTo>
                <a:lnTo>
                  <a:pt x="310077" y="12959"/>
                </a:lnTo>
                <a:lnTo>
                  <a:pt x="268470" y="25986"/>
                </a:lnTo>
                <a:lnTo>
                  <a:pt x="228336" y="43330"/>
                </a:lnTo>
                <a:lnTo>
                  <a:pt x="190038" y="64955"/>
                </a:lnTo>
                <a:lnTo>
                  <a:pt x="153945" y="90824"/>
                </a:lnTo>
                <a:lnTo>
                  <a:pt x="120422" y="120901"/>
                </a:lnTo>
                <a:lnTo>
                  <a:pt x="89835" y="155150"/>
                </a:lnTo>
                <a:close/>
              </a:path>
            </a:pathLst>
          </a:custGeom>
          <a:ln w="12700">
            <a:solidFill>
              <a:srgbClr val="C40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7437" y="0"/>
            <a:ext cx="8056880" cy="6858000"/>
          </a:xfrm>
          <a:custGeom>
            <a:avLst/>
            <a:gdLst/>
            <a:ahLst/>
            <a:cxnLst/>
            <a:rect l="l" t="t" r="r" b="b"/>
            <a:pathLst>
              <a:path w="8056880" h="6858000">
                <a:moveTo>
                  <a:pt x="0" y="6858000"/>
                </a:moveTo>
                <a:lnTo>
                  <a:pt x="8056562" y="6858000"/>
                </a:lnTo>
                <a:lnTo>
                  <a:pt x="8056562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7175" y="3387852"/>
            <a:ext cx="82296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5092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61288" y="202692"/>
            <a:ext cx="1722120" cy="8945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14094" y="353313"/>
            <a:ext cx="101600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245" dirty="0"/>
              <a:t>F</a:t>
            </a:r>
            <a:r>
              <a:rPr sz="4300" spc="-325" dirty="0"/>
              <a:t>A</a:t>
            </a:r>
            <a:r>
              <a:rPr sz="4300" spc="-5" dirty="0"/>
              <a:t>T</a:t>
            </a:r>
            <a:endParaRPr sz="4300"/>
          </a:p>
        </p:txBody>
      </p:sp>
      <p:sp>
        <p:nvSpPr>
          <p:cNvPr id="16" name="object 16"/>
          <p:cNvSpPr txBox="1"/>
          <p:nvPr/>
        </p:nvSpPr>
        <p:spPr>
          <a:xfrm>
            <a:off x="999236" y="1014120"/>
            <a:ext cx="7971155" cy="56045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dirty="0">
                <a:latin typeface="Arial"/>
                <a:cs typeface="Arial"/>
              </a:rPr>
              <a:t>Most concentrated source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energy.</a:t>
            </a:r>
            <a:endParaRPr sz="2800">
              <a:latin typeface="Arial"/>
              <a:cs typeface="Arial"/>
            </a:endParaRPr>
          </a:p>
          <a:p>
            <a:pPr marL="295910" marR="8255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Provides </a:t>
            </a:r>
            <a:r>
              <a:rPr sz="2800" dirty="0">
                <a:latin typeface="Arial"/>
                <a:cs typeface="Arial"/>
              </a:rPr>
              <a:t>essential </a:t>
            </a:r>
            <a:r>
              <a:rPr sz="2800" spc="-5" dirty="0">
                <a:latin typeface="Arial"/>
                <a:cs typeface="Arial"/>
              </a:rPr>
              <a:t>fatty acids- </a:t>
            </a:r>
            <a:r>
              <a:rPr sz="2800" dirty="0">
                <a:latin typeface="Arial"/>
                <a:cs typeface="Arial"/>
              </a:rPr>
              <a:t>necessary for cell  membranes, transport </a:t>
            </a:r>
            <a:r>
              <a:rPr sz="2800" spc="-5" dirty="0">
                <a:latin typeface="Arial"/>
                <a:cs typeface="Arial"/>
              </a:rPr>
              <a:t>of fat </a:t>
            </a:r>
            <a:r>
              <a:rPr sz="2800" dirty="0">
                <a:latin typeface="Arial"/>
                <a:cs typeface="Arial"/>
              </a:rPr>
              <a:t>soluble vitamins  </a:t>
            </a:r>
            <a:r>
              <a:rPr sz="2800" spc="-5" dirty="0">
                <a:latin typeface="Arial"/>
                <a:cs typeface="Arial"/>
              </a:rPr>
              <a:t>(ACSM,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2009)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Major </a:t>
            </a:r>
            <a:r>
              <a:rPr sz="2800" dirty="0">
                <a:latin typeface="Arial"/>
                <a:cs typeface="Arial"/>
              </a:rPr>
              <a:t>fuel for light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moderate intensity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exercise</a:t>
            </a:r>
            <a:endParaRPr sz="2800">
              <a:latin typeface="Arial"/>
              <a:cs typeface="Arial"/>
            </a:endParaRPr>
          </a:p>
          <a:p>
            <a:pPr marL="295910" marR="537845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dirty="0">
                <a:latin typeface="Arial"/>
                <a:cs typeface="Arial"/>
              </a:rPr>
              <a:t>Recommendations- athletes should consume  </a:t>
            </a:r>
            <a:r>
              <a:rPr sz="2800" spc="-5" dirty="0">
                <a:latin typeface="Arial"/>
                <a:cs typeface="Arial"/>
              </a:rPr>
              <a:t>20-30% </a:t>
            </a:r>
            <a:r>
              <a:rPr sz="2800" dirty="0">
                <a:latin typeface="Arial"/>
                <a:cs typeface="Arial"/>
              </a:rPr>
              <a:t>calories </a:t>
            </a:r>
            <a:r>
              <a:rPr sz="2800" spc="-5" dirty="0">
                <a:latin typeface="Arial"/>
                <a:cs typeface="Arial"/>
              </a:rPr>
              <a:t>from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fat.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1g </a:t>
            </a:r>
            <a:r>
              <a:rPr sz="2800" dirty="0">
                <a:latin typeface="Arial"/>
                <a:cs typeface="Arial"/>
              </a:rPr>
              <a:t>fat </a:t>
            </a:r>
            <a:r>
              <a:rPr sz="2800" spc="-5" dirty="0">
                <a:latin typeface="Arial"/>
                <a:cs typeface="Arial"/>
              </a:rPr>
              <a:t>= 9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kcal</a:t>
            </a:r>
            <a:endParaRPr sz="28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FF388B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High </a:t>
            </a:r>
            <a:r>
              <a:rPr sz="2800" dirty="0">
                <a:latin typeface="Arial"/>
                <a:cs typeface="Arial"/>
              </a:rPr>
              <a:t>fat </a:t>
            </a:r>
            <a:r>
              <a:rPr sz="2800" spc="-5" dirty="0">
                <a:latin typeface="Arial"/>
                <a:cs typeface="Arial"/>
              </a:rPr>
              <a:t>diets </a:t>
            </a:r>
            <a:r>
              <a:rPr sz="2800" dirty="0">
                <a:latin typeface="Arial"/>
                <a:cs typeface="Arial"/>
              </a:rPr>
              <a:t>are associated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  <a:p>
            <a:pPr marL="295910" marR="112204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CVD, </a:t>
            </a:r>
            <a:r>
              <a:rPr sz="2800" spc="-25" dirty="0">
                <a:latin typeface="Arial"/>
                <a:cs typeface="Arial"/>
              </a:rPr>
              <a:t>obesity, </a:t>
            </a:r>
            <a:r>
              <a:rPr sz="2800" dirty="0">
                <a:latin typeface="Arial"/>
                <a:cs typeface="Arial"/>
              </a:rPr>
              <a:t>diabetes etc, delays gastric  emptying, takes longer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digest, lead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nausea.).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11338" y="0"/>
            <a:ext cx="1232623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1122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Sports Nutrition    Prepared By : Ms Saman Junaid   For Semester V  Date: 20th Sep 2020  </vt:lpstr>
      <vt:lpstr>ROLE OF  NUTRITION IN  SPORTS</vt:lpstr>
      <vt:lpstr>INTRODUCTION</vt:lpstr>
      <vt:lpstr>GOALS OF SPORTS  NUTRITION</vt:lpstr>
      <vt:lpstr>CARBOHYDRATES</vt:lpstr>
      <vt:lpstr>Before exercise- serves 2 purpose:</vt:lpstr>
      <vt:lpstr>PowerPoint Presentation</vt:lpstr>
      <vt:lpstr>PROTEINS</vt:lpstr>
      <vt:lpstr>FAT</vt:lpstr>
      <vt:lpstr>FLUIDS</vt:lpstr>
      <vt:lpstr>DEHYDRATION</vt:lpstr>
      <vt:lpstr>REHYDRATION</vt:lpstr>
      <vt:lpstr>HYDRATION GUILDELINES</vt:lpstr>
      <vt:lpstr>PowerPoint Presentation</vt:lpstr>
      <vt:lpstr>VITAMINS</vt:lpstr>
      <vt:lpstr>IRON</vt:lpstr>
      <vt:lpstr>PowerPoint Presentation</vt:lpstr>
      <vt:lpstr>CALCIUM</vt:lpstr>
      <vt:lpstr>B VITAMIN</vt:lpstr>
      <vt:lpstr>Antioxidant nutrients Vitamin A, E and C, beta carotene- protects cell membrane  from oxidative damage.</vt:lpstr>
      <vt:lpstr>OTHER CONSIDERATIONS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 NUTRITION IN  SPORTS</dc:title>
  <dc:creator>HP Folio</dc:creator>
  <cp:lastModifiedBy>Personal</cp:lastModifiedBy>
  <cp:revision>4</cp:revision>
  <dcterms:created xsi:type="dcterms:W3CDTF">2019-05-07T10:14:42Z</dcterms:created>
  <dcterms:modified xsi:type="dcterms:W3CDTF">2020-09-20T17:12:36Z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2019-05-07T00:00:00Z</vt:filetime>
  </property>
</Properties>
</file>